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56" r:id="rId2"/>
    <p:sldId id="309" r:id="rId3"/>
    <p:sldId id="465" r:id="rId4"/>
    <p:sldId id="435" r:id="rId5"/>
    <p:sldId id="434" r:id="rId6"/>
    <p:sldId id="436" r:id="rId7"/>
    <p:sldId id="437" r:id="rId8"/>
    <p:sldId id="438" r:id="rId9"/>
    <p:sldId id="340" r:id="rId10"/>
    <p:sldId id="408" r:id="rId11"/>
    <p:sldId id="406" r:id="rId12"/>
    <p:sldId id="440" r:id="rId13"/>
    <p:sldId id="391" r:id="rId14"/>
    <p:sldId id="418" r:id="rId15"/>
    <p:sldId id="433" r:id="rId16"/>
    <p:sldId id="388" r:id="rId17"/>
    <p:sldId id="456" r:id="rId18"/>
    <p:sldId id="410" r:id="rId19"/>
    <p:sldId id="442" r:id="rId20"/>
    <p:sldId id="446" r:id="rId21"/>
    <p:sldId id="447" r:id="rId22"/>
    <p:sldId id="445" r:id="rId23"/>
    <p:sldId id="451" r:id="rId24"/>
    <p:sldId id="454" r:id="rId25"/>
    <p:sldId id="450" r:id="rId26"/>
    <p:sldId id="443" r:id="rId27"/>
    <p:sldId id="452" r:id="rId28"/>
    <p:sldId id="455" r:id="rId29"/>
    <p:sldId id="457" r:id="rId30"/>
    <p:sldId id="411" r:id="rId31"/>
    <p:sldId id="414" r:id="rId32"/>
    <p:sldId id="415" r:id="rId33"/>
    <p:sldId id="416" r:id="rId34"/>
    <p:sldId id="458" r:id="rId35"/>
    <p:sldId id="412" r:id="rId36"/>
    <p:sldId id="355" r:id="rId37"/>
    <p:sldId id="345" r:id="rId38"/>
    <p:sldId id="417" r:id="rId39"/>
    <p:sldId id="449" r:id="rId40"/>
    <p:sldId id="461" r:id="rId41"/>
    <p:sldId id="459" r:id="rId42"/>
    <p:sldId id="467" r:id="rId43"/>
    <p:sldId id="468" r:id="rId44"/>
    <p:sldId id="470" r:id="rId45"/>
    <p:sldId id="469" r:id="rId46"/>
    <p:sldId id="441" r:id="rId47"/>
    <p:sldId id="390" r:id="rId48"/>
    <p:sldId id="448" r:id="rId49"/>
    <p:sldId id="453" r:id="rId50"/>
    <p:sldId id="460" r:id="rId51"/>
    <p:sldId id="409" r:id="rId52"/>
    <p:sldId id="387" r:id="rId53"/>
    <p:sldId id="444" r:id="rId54"/>
    <p:sldId id="464" r:id="rId55"/>
    <p:sldId id="462" r:id="rId56"/>
    <p:sldId id="463" r:id="rId57"/>
    <p:sldId id="466" r:id="rId58"/>
    <p:sldId id="302" r:id="rId59"/>
  </p:sldIdLst>
  <p:sldSz cx="12192000" cy="6858000"/>
  <p:notesSz cx="6797675" cy="9926638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840" userDrawn="1">
          <p15:clr>
            <a:srgbClr val="A4A3A4"/>
          </p15:clr>
        </p15:guide>
        <p15:guide id="3" orient="horz" pos="19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8517"/>
    <a:srgbClr val="2337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80392" autoAdjust="0"/>
  </p:normalViewPr>
  <p:slideViewPr>
    <p:cSldViewPr snapToGrid="0">
      <p:cViewPr varScale="1">
        <p:scale>
          <a:sx n="85" d="100"/>
          <a:sy n="85" d="100"/>
        </p:scale>
        <p:origin x="1308" y="72"/>
      </p:cViewPr>
      <p:guideLst>
        <p:guide pos="840"/>
        <p:guide orient="horz" pos="1979"/>
      </p:guideLst>
    </p:cSldViewPr>
  </p:slideViewPr>
  <p:outlineViewPr>
    <p:cViewPr>
      <p:scale>
        <a:sx n="33" d="100"/>
        <a:sy n="33" d="100"/>
      </p:scale>
      <p:origin x="0" y="-6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3486" y="-61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0F62E3-41A1-495D-A4AB-E79E21815B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CA2F4F-99D3-459F-8D77-C00791FE82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A2639-1874-4B3D-8074-2AE8AD91B08D}" type="datetimeFigureOut">
              <a:rPr lang="cs-CZ" smtClean="0"/>
              <a:t>10.11.2025</a:t>
            </a:fld>
            <a:endParaRPr lang="cs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98564D-45CE-4DE8-AD0E-1733D92B82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10D49-7DAF-4866-B053-27FD41A6E2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9B570-9545-4CE4-90E2-7BC80CEA18C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070846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F9E2D-ABE8-4715-ACEE-3A21AD335CA9}" type="datetimeFigureOut">
              <a:rPr lang="cs-CZ" smtClean="0"/>
              <a:t>10.11.2025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2786B-7EAB-4796-A3C3-3241E5BD8F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9585420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2281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61701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09279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22984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6565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97240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08260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86573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32435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351200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15209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206240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274794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916560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247778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382675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145717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074412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60904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00945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296292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68719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915900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661289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99342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711408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23372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835946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071897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636837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74283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783364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37642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78749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477222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893478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120040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770563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810882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822185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667436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59806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228773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88716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889566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801469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271060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467982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133389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77831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7773809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060428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166345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7251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/>
          </a:p>
          <a:p>
            <a:endParaRPr lang="en-US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18118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69724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82452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79609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FA343-F8CD-4B91-80D5-8F976A5FC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384" y="491372"/>
            <a:ext cx="9144000" cy="1817877"/>
          </a:xfrm>
        </p:spPr>
        <p:txBody>
          <a:bodyPr anchor="b">
            <a:normAutofit/>
          </a:bodyPr>
          <a:lstStyle>
            <a:lvl1pPr algn="l">
              <a:lnSpc>
                <a:spcPct val="12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CF820-8C15-4B2C-8A98-0F7C6D2B5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384" y="2679285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cs-CZ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D62E281-3647-4F0D-A47A-4C1A246EF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94488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50E99B9-1540-41C4-ACB1-BA6B98774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53200"/>
            <a:ext cx="27432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439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28" userDrawn="1">
          <p15:clr>
            <a:srgbClr val="FBAE40"/>
          </p15:clr>
        </p15:guide>
        <p15:guide id="2" pos="595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2C36F-FB40-46CF-BA4E-D7BFB0ABF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487564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274320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0F4F2-E764-49C1-B617-A9D8BD31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5189"/>
            <a:ext cx="10515600" cy="4351338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39BB4-1FF4-4FE1-ACFD-B24B7C1DE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D74CB-2F32-4865-8731-CCEF1DE74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11198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8A487-18A5-4BE2-BB06-FC58A6215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400" baseline="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DC456-583F-4996-A362-D4B2CEC45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2D7CA-4D29-4535-8BFA-A4B25906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B189797-3953-4F5D-877B-7A93E60C5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17459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utro"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1AA8-01C8-4783-AFEE-64DCA4FEB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794125"/>
            <a:ext cx="10515600" cy="1325563"/>
          </a:xfrm>
          <a:solidFill>
            <a:srgbClr val="23373B"/>
          </a:solidFill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3AB4D-DC5C-41FB-81BF-8BC570B1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8751"/>
            <a:ext cx="2743199" cy="28924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391CD50-3AE7-435F-B3BF-0B4F9FA5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31698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33612D-5967-4E8B-ABFF-DDFED3A12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6D671-F42C-420C-B33C-94E87A088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7D913-A7C6-4243-A0B7-06586CD13B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568751"/>
            <a:ext cx="9448800" cy="2892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B261C-335C-4084-B845-909AAB17F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68751"/>
            <a:ext cx="2743200" cy="2892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48208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Relationship Id="rId9" Type="http://schemas.openxmlformats.org/officeDocument/2006/relationships/image" Target="../media/image4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gif"/><Relationship Id="rId4" Type="http://schemas.openxmlformats.org/officeDocument/2006/relationships/image" Target="../media/image48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ers.brightcove.net/53038991001/default_default/index.html?videoId=5810230822001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ers.brightcove.net/53038991001/default_default/index.html?videoId=5810230822001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5EF1B-03B5-4BEB-84ED-1DE8303A9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0412" y="383268"/>
            <a:ext cx="9323679" cy="1817877"/>
          </a:xfrm>
        </p:spPr>
        <p:txBody>
          <a:bodyPr>
            <a:normAutofit/>
          </a:bodyPr>
          <a:lstStyle/>
          <a:p>
            <a:r>
              <a:rPr lang="en-US" sz="2800" b="1" dirty="0"/>
              <a:t>Biodiversity patterns and how they emerge</a:t>
            </a:r>
            <a:endParaRPr lang="cs-CZ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CC8FF-9181-4D87-9E04-8C3A7E8D8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0413" y="2628265"/>
            <a:ext cx="2229002" cy="449101"/>
          </a:xfrm>
        </p:spPr>
        <p:txBody>
          <a:bodyPr>
            <a:normAutofit/>
          </a:bodyPr>
          <a:lstStyle/>
          <a:p>
            <a:r>
              <a:rPr lang="en-US" sz="2400" dirty="0"/>
              <a:t>Petr Keil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4FB1F63-3AAC-4310-934E-A4A753AF4C86}"/>
              </a:ext>
            </a:extLst>
          </p:cNvPr>
          <p:cNvCxnSpPr>
            <a:cxnSpLocks/>
          </p:cNvCxnSpPr>
          <p:nvPr/>
        </p:nvCxnSpPr>
        <p:spPr>
          <a:xfrm>
            <a:off x="1354153" y="2393005"/>
            <a:ext cx="1157591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C96E7C3A-0332-4F09-993A-47180DC9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1</a:t>
            </a:fld>
            <a:endParaRPr lang="cs-CZ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C7787912-A4E1-4F60-A84F-A391EC458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28905D-5962-40B2-9A18-12AB2A27B250}"/>
              </a:ext>
            </a:extLst>
          </p:cNvPr>
          <p:cNvGrpSpPr/>
          <p:nvPr/>
        </p:nvGrpSpPr>
        <p:grpSpPr>
          <a:xfrm>
            <a:off x="1115292" y="3567816"/>
            <a:ext cx="9448800" cy="2627582"/>
            <a:chOff x="-2607013" y="1709738"/>
            <a:chExt cx="13492265" cy="375201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0726D1-CE17-4958-AC97-7FBA89E04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89"/>
            <a:stretch/>
          </p:blipFill>
          <p:spPr>
            <a:xfrm>
              <a:off x="-2607013" y="1709738"/>
              <a:ext cx="13492265" cy="3752014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8D3E722-E158-46B3-BA86-C088C3D587B3}"/>
                </a:ext>
              </a:extLst>
            </p:cNvPr>
            <p:cNvSpPr/>
            <p:nvPr/>
          </p:nvSpPr>
          <p:spPr>
            <a:xfrm>
              <a:off x="4381574" y="1924337"/>
              <a:ext cx="3118251" cy="3116966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93AB7B6-CCC4-4639-894A-BFB17097C5DE}"/>
                </a:ext>
              </a:extLst>
            </p:cNvPr>
            <p:cNvSpPr/>
            <p:nvPr/>
          </p:nvSpPr>
          <p:spPr>
            <a:xfrm>
              <a:off x="7767001" y="1957365"/>
              <a:ext cx="3118251" cy="3116969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C38BE1B-C646-F40B-55A1-88B70C0D2AE3}"/>
              </a:ext>
            </a:extLst>
          </p:cNvPr>
          <p:cNvSpPr/>
          <p:nvPr/>
        </p:nvSpPr>
        <p:spPr>
          <a:xfrm>
            <a:off x="1216676" y="3632508"/>
            <a:ext cx="2371725" cy="2362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88D39BE-16C7-AE4C-4722-09DEFC033832}"/>
              </a:ext>
            </a:extLst>
          </p:cNvPr>
          <p:cNvSpPr/>
          <p:nvPr/>
        </p:nvSpPr>
        <p:spPr>
          <a:xfrm>
            <a:off x="3571086" y="3632508"/>
            <a:ext cx="2371725" cy="2362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A1FDF68-C3BE-7761-BB3E-08B60259DCAD}"/>
              </a:ext>
            </a:extLst>
          </p:cNvPr>
          <p:cNvSpPr/>
          <p:nvPr/>
        </p:nvSpPr>
        <p:spPr>
          <a:xfrm>
            <a:off x="5914236" y="3632508"/>
            <a:ext cx="2371725" cy="2362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926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There area also inverse latitudinal gradients (lower richness in the tropics)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56F11B-EBCA-3D4C-6AC2-74960DC2730B}"/>
              </a:ext>
            </a:extLst>
          </p:cNvPr>
          <p:cNvSpPr txBox="1"/>
          <p:nvPr/>
        </p:nvSpPr>
        <p:spPr>
          <a:xfrm>
            <a:off x="5035908" y="1065276"/>
            <a:ext cx="3253158" cy="2363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sz="1800" dirty="0"/>
              <a:t>Ichneumonids (</a:t>
            </a:r>
            <a:r>
              <a:rPr lang="en-US" altLang="en-US" sz="1800" dirty="0" err="1"/>
              <a:t>lumci</a:t>
            </a:r>
            <a:r>
              <a:rPr lang="en-US" altLang="en-US" sz="1800" dirty="0"/>
              <a:t>)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Aphids (m</a:t>
            </a:r>
            <a:r>
              <a:rPr lang="cs-CZ" altLang="en-US" dirty="0" err="1"/>
              <a:t>šice</a:t>
            </a:r>
            <a:r>
              <a:rPr lang="en-US" altLang="en-US" dirty="0"/>
              <a:t>)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Marine benthic algae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Pitcher plant mosquito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Shallow-water </a:t>
            </a:r>
            <a:r>
              <a:rPr lang="en-US" altLang="en-US" dirty="0" err="1"/>
              <a:t>molluscs</a:t>
            </a:r>
            <a:endParaRPr lang="en-US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70829B-2B1A-80D7-963A-BF0FE4FBC93E}"/>
              </a:ext>
            </a:extLst>
          </p:cNvPr>
          <p:cNvSpPr txBox="1"/>
          <p:nvPr/>
        </p:nvSpPr>
        <p:spPr>
          <a:xfrm>
            <a:off x="294642" y="6033824"/>
            <a:ext cx="7115808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Kindlmann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(2005)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Chapter in “Scaling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Biodiveristy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”</a:t>
            </a:r>
            <a:r>
              <a:rPr lang="en-US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by Storch et al.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1150188-7D3B-9504-642E-79BDB444DC96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>
            <a:extLst>
              <a:ext uri="{FF2B5EF4-FFF2-40B4-BE49-F238E27FC236}">
                <a16:creationId xmlns:a16="http://schemas.microsoft.com/office/drawing/2014/main" id="{4E2D8DBE-F82B-0E18-FF58-F7249753F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026829"/>
            <a:ext cx="3253159" cy="216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1EF952BF-432F-9C5F-7579-5146D1756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1" y="3412349"/>
            <a:ext cx="3253158" cy="232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25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You should know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8050A-E547-0995-DCAA-78CB011C9F0D}"/>
              </a:ext>
            </a:extLst>
          </p:cNvPr>
          <p:cNvSpPr txBox="1"/>
          <p:nvPr/>
        </p:nvSpPr>
        <p:spPr>
          <a:xfrm>
            <a:off x="1333500" y="1285103"/>
            <a:ext cx="9095603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Latitudinal gradient of species diversity is one of the most pronounced macroecological patterns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It’s fascinated ecologists for centuries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For majority of taxa, the latitudinal gradient consists of high diversity in the tropics, and its decrease towards the poles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However, the decrease is not always monotonous, sometimes there are humps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There are taxa in which we observe and inversed latitudinal gradient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97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Explaining the latitudinal gradient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12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6A8F96F-2980-9673-480B-4DAA44165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There is &gt; 30 hypotheses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15291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1. Geometry, statistics, mathematics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13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6A8F96F-2980-9673-480B-4DAA44165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Perhaps there is nothing biological about biodiversity patterns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22576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tropics</a:t>
            </a:r>
            <a:r>
              <a:rPr lang="cs-CZ" dirty="0"/>
              <a:t> are </a:t>
            </a:r>
            <a:r>
              <a:rPr lang="cs-CZ" dirty="0" err="1"/>
              <a:t>bigger</a:t>
            </a:r>
            <a:r>
              <a:rPr lang="cs-CZ" dirty="0"/>
              <a:t>… </a:t>
            </a:r>
            <a:r>
              <a:rPr lang="cs-CZ" dirty="0" err="1"/>
              <a:t>or</a:t>
            </a:r>
            <a:r>
              <a:rPr lang="cs-CZ" dirty="0"/>
              <a:t>, are </a:t>
            </a:r>
            <a:r>
              <a:rPr lang="cs-CZ" dirty="0" err="1"/>
              <a:t>they</a:t>
            </a:r>
            <a:r>
              <a:rPr lang="cs-CZ" dirty="0"/>
              <a:t> </a:t>
            </a:r>
            <a:r>
              <a:rPr lang="cs-CZ" dirty="0" err="1"/>
              <a:t>really</a:t>
            </a:r>
            <a:r>
              <a:rPr lang="cs-CZ" dirty="0"/>
              <a:t>?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D1CB7-2132-3A95-309C-9A8DF00A2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296" y="1249977"/>
            <a:ext cx="5796098" cy="424636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1DEF385-D463-0409-A981-4D918C3D6A74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CD5E1F-1AD7-6332-1B3E-86BD9A143290}"/>
              </a:ext>
            </a:extLst>
          </p:cNvPr>
          <p:cNvSpPr txBox="1"/>
          <p:nvPr/>
        </p:nvSpPr>
        <p:spPr>
          <a:xfrm>
            <a:off x="284014" y="5969000"/>
            <a:ext cx="53429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600" dirty="0" err="1"/>
              <a:t>Rosenzweig</a:t>
            </a:r>
            <a:r>
              <a:rPr lang="cs-CZ" sz="1600" dirty="0"/>
              <a:t> </a:t>
            </a:r>
            <a:r>
              <a:rPr lang="en-US" sz="1600" dirty="0"/>
              <a:t>(</a:t>
            </a:r>
            <a:r>
              <a:rPr lang="cs-CZ" sz="1600" dirty="0"/>
              <a:t>1995</a:t>
            </a:r>
            <a:r>
              <a:rPr lang="en-US" sz="1600" dirty="0"/>
              <a:t>) </a:t>
            </a:r>
            <a:r>
              <a:rPr lang="en-US" sz="1600" i="1" dirty="0"/>
              <a:t>Species Diversity in Space and Time</a:t>
            </a:r>
          </a:p>
          <a:p>
            <a:r>
              <a:rPr lang="en-US" sz="1600" dirty="0"/>
              <a:t>Rohde (1997) </a:t>
            </a:r>
            <a:r>
              <a:rPr lang="en-US" sz="1600" i="1" dirty="0"/>
              <a:t>Oikos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7F229CE-54F6-F799-81B7-990A5E2EB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249978"/>
            <a:ext cx="4550465" cy="229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4F7BE7-51D9-1712-947F-984740B531B9}"/>
              </a:ext>
            </a:extLst>
          </p:cNvPr>
          <p:cNvGrpSpPr/>
          <p:nvPr/>
        </p:nvGrpSpPr>
        <p:grpSpPr>
          <a:xfrm>
            <a:off x="2314640" y="3760107"/>
            <a:ext cx="2097236" cy="2055291"/>
            <a:chOff x="2182230" y="1154583"/>
            <a:chExt cx="2850539" cy="279352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EB6055E-B740-A695-CB46-18A327393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2230" y="1154583"/>
              <a:ext cx="2850539" cy="279352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5FD139E-3C07-9E0A-1DCB-9BFF93E8F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4605" y="1414922"/>
              <a:ext cx="2378164" cy="1913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751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b="1" dirty="0">
                <a:solidFill>
                  <a:schemeClr val="tx1"/>
                </a:solidFill>
              </a:rPr>
              <a:t>mid-domain effect (MDE)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Colwell &amp; Lees (2000)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Trends in Ecology &amp; Evolution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D632990-E784-8FDF-E84E-E4BE09EF2760}"/>
              </a:ext>
            </a:extLst>
          </p:cNvPr>
          <p:cNvGrpSpPr/>
          <p:nvPr/>
        </p:nvGrpSpPr>
        <p:grpSpPr>
          <a:xfrm>
            <a:off x="771802" y="1150695"/>
            <a:ext cx="4145761" cy="3212094"/>
            <a:chOff x="748942" y="1236082"/>
            <a:chExt cx="4145761" cy="321209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25930E0-E510-B326-DC41-BFEB35C9D8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460"/>
            <a:stretch/>
          </p:blipFill>
          <p:spPr bwMode="auto">
            <a:xfrm>
              <a:off x="1052555" y="1309887"/>
              <a:ext cx="3225518" cy="313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AF9CD0-2A91-6FAB-8B46-781CED8E4BAA}"/>
                </a:ext>
              </a:extLst>
            </p:cNvPr>
            <p:cNvSpPr/>
            <p:nvPr/>
          </p:nvSpPr>
          <p:spPr>
            <a:xfrm>
              <a:off x="748942" y="1241104"/>
              <a:ext cx="616631" cy="503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0626FB-17B3-9DBF-955E-AE3742EF62C3}"/>
                </a:ext>
              </a:extLst>
            </p:cNvPr>
            <p:cNvSpPr/>
            <p:nvPr/>
          </p:nvSpPr>
          <p:spPr>
            <a:xfrm>
              <a:off x="4278072" y="1236082"/>
              <a:ext cx="616631" cy="503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5499E43-7339-CEAE-8296-B0F7292223F2}"/>
              </a:ext>
            </a:extLst>
          </p:cNvPr>
          <p:cNvSpPr txBox="1"/>
          <p:nvPr/>
        </p:nvSpPr>
        <p:spPr>
          <a:xfrm>
            <a:off x="1230071" y="4640835"/>
            <a:ext cx="99999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MDE: T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he increasing overlap of species ranges towards the center of a geographic domain due to geometric boundary constraints in relation to the distribution of species' range sizes and midpoints.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C4E8DE-E45C-1188-BD5D-BE381FF17D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79"/>
          <a:stretch/>
        </p:blipFill>
        <p:spPr bwMode="auto">
          <a:xfrm>
            <a:off x="4983480" y="1224500"/>
            <a:ext cx="3106381" cy="31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928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The mid domain effect in two dimensions – the </a:t>
            </a:r>
            <a:r>
              <a:rPr lang="en-US" b="1" dirty="0"/>
              <a:t>spreading dye model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9155EF-6024-B564-B2E7-B96817387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1" y="884339"/>
            <a:ext cx="3089717" cy="54763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102A40-3ACB-536F-2BC8-5C567236E9E7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Storch et al. (2006)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 Letters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74F6BF5-EA88-C85D-2B45-D9CC9EFEA4D2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890667B-F4A2-E18F-247E-EEF0DF5BEF9D}"/>
              </a:ext>
            </a:extLst>
          </p:cNvPr>
          <p:cNvSpPr txBox="1"/>
          <p:nvPr/>
        </p:nvSpPr>
        <p:spPr>
          <a:xfrm>
            <a:off x="7896225" y="898453"/>
            <a:ext cx="33909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best model combines the geometric mid-domain effect with climatic effects, specifically actual evapotranspiration (AET).</a:t>
            </a:r>
          </a:p>
        </p:txBody>
      </p:sp>
    </p:spTree>
    <p:extLst>
      <p:ext uri="{BB962C8B-B14F-4D97-AF65-F5344CB8AC3E}">
        <p14:creationId xmlns:p14="http://schemas.microsoft.com/office/powerpoint/2010/main" val="2316802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You should know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8050A-E547-0995-DCAA-78CB011C9F0D}"/>
              </a:ext>
            </a:extLst>
          </p:cNvPr>
          <p:cNvSpPr txBox="1"/>
          <p:nvPr/>
        </p:nvSpPr>
        <p:spPr>
          <a:xfrm>
            <a:off x="1333500" y="1285103"/>
            <a:ext cx="909560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Some explanations of macroecological patterns don’t operate with biological mechanisms, but rely on pure geometrical constraints on the world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For example, it was proposed that the tropics are so diverse because they are larger. Unfortunately, that is not the case.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Another example of the geometrical explanation is a “mid domain effect”, which also works well in conjunction with some of the more biological mechanisms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03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2. Climate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18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911B4772-28E8-9B7F-DD80-18A1A2364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Is it warm, wet, productive, or stable climate that generates high biodiversity?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652670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Temperature, precipitation, evapotranspiration, variability (seasonality)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pic>
        <p:nvPicPr>
          <p:cNvPr id="11" name="Picture 10" descr="Map&#10;&#10;Description automatically generated with low confidence">
            <a:extLst>
              <a:ext uri="{FF2B5EF4-FFF2-40B4-BE49-F238E27FC236}">
                <a16:creationId xmlns:a16="http://schemas.microsoft.com/office/drawing/2014/main" id="{9DCD3787-0E62-CDD7-08F3-64C17F2A8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3542940"/>
            <a:ext cx="4638675" cy="2412112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905FF1D-A95D-BA75-5723-CF5112264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569" y="709610"/>
            <a:ext cx="5076825" cy="253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9F933502-B481-C7B2-E3EB-235CB5513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394" y="766825"/>
            <a:ext cx="4539530" cy="23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BDE3A894-D1E1-C38F-6410-C755854D2F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394" y="3450517"/>
            <a:ext cx="4249024" cy="283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62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Latitudinal gradients of biodiversity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From the tropics towards the poles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58204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Evapotranspiration – a proxy for energy input 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6B6EC-CD09-0201-6547-FA38A556BABD}"/>
              </a:ext>
            </a:extLst>
          </p:cNvPr>
          <p:cNvSpPr txBox="1"/>
          <p:nvPr/>
        </p:nvSpPr>
        <p:spPr>
          <a:xfrm>
            <a:off x="294642" y="6157649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Hawkins et al. (2003)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06214-0BFA-5FAA-1DC8-07926A85AFCE}"/>
              </a:ext>
            </a:extLst>
          </p:cNvPr>
          <p:cNvCxnSpPr>
            <a:cxnSpLocks/>
          </p:cNvCxnSpPr>
          <p:nvPr/>
        </p:nvCxnSpPr>
        <p:spPr>
          <a:xfrm>
            <a:off x="381000" y="612907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AF36AF78-86CD-19BE-CB29-A4355C27D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75" y="1575316"/>
            <a:ext cx="4270696" cy="43360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6B6313-AF30-3962-F609-3D231641C982}"/>
              </a:ext>
            </a:extLst>
          </p:cNvPr>
          <p:cNvSpPr txBox="1"/>
          <p:nvPr/>
        </p:nvSpPr>
        <p:spPr>
          <a:xfrm>
            <a:off x="2038403" y="1097152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species richness of birds</a:t>
            </a:r>
          </a:p>
        </p:txBody>
      </p:sp>
    </p:spTree>
    <p:extLst>
      <p:ext uri="{BB962C8B-B14F-4D97-AF65-F5344CB8AC3E}">
        <p14:creationId xmlns:p14="http://schemas.microsoft.com/office/powerpoint/2010/main" val="2467167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Net Primary Productivity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6B6EC-CD09-0201-6547-FA38A556BABD}"/>
              </a:ext>
            </a:extLst>
          </p:cNvPr>
          <p:cNvSpPr txBox="1"/>
          <p:nvPr/>
        </p:nvSpPr>
        <p:spPr>
          <a:xfrm>
            <a:off x="294642" y="6157649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Jetz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&amp; Fine (2012)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PLoS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Biology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06214-0BFA-5FAA-1DC8-07926A85AFCE}"/>
              </a:ext>
            </a:extLst>
          </p:cNvPr>
          <p:cNvCxnSpPr>
            <a:cxnSpLocks/>
          </p:cNvCxnSpPr>
          <p:nvPr/>
        </p:nvCxnSpPr>
        <p:spPr>
          <a:xfrm>
            <a:off x="381000" y="612907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162B03F7-F701-731B-7633-2D3D04FC7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597"/>
          <a:stretch/>
        </p:blipFill>
        <p:spPr bwMode="auto">
          <a:xfrm>
            <a:off x="1362075" y="940835"/>
            <a:ext cx="177165" cy="498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BA383C-494E-9B37-B1C7-268BC2CD7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60" r="40957"/>
          <a:stretch/>
        </p:blipFill>
        <p:spPr bwMode="auto">
          <a:xfrm>
            <a:off x="1539240" y="896277"/>
            <a:ext cx="2004060" cy="498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220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More Individuals Hypothesis (MIH)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6B6EC-CD09-0201-6547-FA38A556BABD}"/>
              </a:ext>
            </a:extLst>
          </p:cNvPr>
          <p:cNvSpPr txBox="1"/>
          <p:nvPr/>
        </p:nvSpPr>
        <p:spPr>
          <a:xfrm>
            <a:off x="294642" y="6157649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Storch et al. (2019)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 Letters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06214-0BFA-5FAA-1DC8-07926A85AFCE}"/>
              </a:ext>
            </a:extLst>
          </p:cNvPr>
          <p:cNvCxnSpPr>
            <a:cxnSpLocks/>
          </p:cNvCxnSpPr>
          <p:nvPr/>
        </p:nvCxnSpPr>
        <p:spPr>
          <a:xfrm>
            <a:off x="381000" y="612907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EA016F9-EAFD-A1D5-4941-89E3E2E5D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245" y="1452699"/>
            <a:ext cx="7116001" cy="37003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FFAEBD-6830-04CD-9EE0-F0C167FD8546}"/>
              </a:ext>
            </a:extLst>
          </p:cNvPr>
          <p:cNvSpPr txBox="1"/>
          <p:nvPr/>
        </p:nvSpPr>
        <p:spPr>
          <a:xfrm>
            <a:off x="8600830" y="1970038"/>
            <a:ext cx="3336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MIH</a:t>
            </a:r>
            <a:r>
              <a:rPr lang="en-US" dirty="0"/>
              <a:t> states that when there is more energy available, there are </a:t>
            </a:r>
            <a:r>
              <a:rPr lang="en-US" b="1" dirty="0"/>
              <a:t>more individuals</a:t>
            </a:r>
            <a:r>
              <a:rPr lang="en-US" dirty="0"/>
              <a:t>, thus populations are on average larger, thus they are less susceptible to extinctions, thus there is higher species richness.</a:t>
            </a:r>
          </a:p>
        </p:txBody>
      </p:sp>
    </p:spTree>
    <p:extLst>
      <p:ext uri="{BB962C8B-B14F-4D97-AF65-F5344CB8AC3E}">
        <p14:creationId xmlns:p14="http://schemas.microsoft.com/office/powerpoint/2010/main" val="173073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Rohde’s hypothesis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6B6EC-CD09-0201-6547-FA38A556BABD}"/>
              </a:ext>
            </a:extLst>
          </p:cNvPr>
          <p:cNvSpPr txBox="1"/>
          <p:nvPr/>
        </p:nvSpPr>
        <p:spPr>
          <a:xfrm>
            <a:off x="294642" y="6157649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Rohde (1992)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Oikos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06214-0BFA-5FAA-1DC8-07926A85AFCE}"/>
              </a:ext>
            </a:extLst>
          </p:cNvPr>
          <p:cNvCxnSpPr>
            <a:cxnSpLocks/>
          </p:cNvCxnSpPr>
          <p:nvPr/>
        </p:nvCxnSpPr>
        <p:spPr>
          <a:xfrm>
            <a:off x="381000" y="612907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EC06A44-D0FE-BA66-2D25-43C1D3ED5B0F}"/>
              </a:ext>
            </a:extLst>
          </p:cNvPr>
          <p:cNvSpPr txBox="1"/>
          <p:nvPr/>
        </p:nvSpPr>
        <p:spPr>
          <a:xfrm>
            <a:off x="2333625" y="1771650"/>
            <a:ext cx="78534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Warmer</a:t>
            </a:r>
            <a:r>
              <a:rPr lang="en-US" dirty="0"/>
              <a:t> areas:</a:t>
            </a:r>
          </a:p>
          <a:p>
            <a:endParaRPr lang="en-US" dirty="0"/>
          </a:p>
          <a:p>
            <a:r>
              <a:rPr lang="en-US" dirty="0"/>
              <a:t> -&gt; faster </a:t>
            </a:r>
            <a:r>
              <a:rPr lang="en-US" b="1" dirty="0"/>
              <a:t>reactions</a:t>
            </a:r>
            <a:r>
              <a:rPr lang="en-US" dirty="0"/>
              <a:t> -&gt; more mutations -&gt; faster speciation -&gt; more species</a:t>
            </a:r>
          </a:p>
          <a:p>
            <a:endParaRPr lang="en-US" dirty="0"/>
          </a:p>
          <a:p>
            <a:r>
              <a:rPr lang="en-US" dirty="0"/>
              <a:t>or </a:t>
            </a:r>
          </a:p>
          <a:p>
            <a:endParaRPr lang="en-US" dirty="0"/>
          </a:p>
          <a:p>
            <a:r>
              <a:rPr lang="en-US" dirty="0"/>
              <a:t>-&gt; faster </a:t>
            </a:r>
            <a:r>
              <a:rPr lang="en-US" b="1" dirty="0"/>
              <a:t>generation times </a:t>
            </a:r>
            <a:r>
              <a:rPr lang="en-US" dirty="0"/>
              <a:t>-&gt; faster speciation -&gt; more species</a:t>
            </a:r>
          </a:p>
        </p:txBody>
      </p:sp>
    </p:spTree>
    <p:extLst>
      <p:ext uri="{BB962C8B-B14F-4D97-AF65-F5344CB8AC3E}">
        <p14:creationId xmlns:p14="http://schemas.microsoft.com/office/powerpoint/2010/main" val="92675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Metabolic theory – faster metabolism, faster evolution, faster speciation, more species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06214-0BFA-5FAA-1DC8-07926A85AFCE}"/>
              </a:ext>
            </a:extLst>
          </p:cNvPr>
          <p:cNvCxnSpPr>
            <a:cxnSpLocks/>
          </p:cNvCxnSpPr>
          <p:nvPr/>
        </p:nvCxnSpPr>
        <p:spPr>
          <a:xfrm>
            <a:off x="381000" y="612907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9F70FDA-8AF2-6B0E-8E78-967F35A104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499" y="990061"/>
            <a:ext cx="4448175" cy="49727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56A0E3-D373-3D13-04DF-BB94D293E635}"/>
              </a:ext>
            </a:extLst>
          </p:cNvPr>
          <p:cNvSpPr txBox="1"/>
          <p:nvPr/>
        </p:nvSpPr>
        <p:spPr>
          <a:xfrm>
            <a:off x="294642" y="6157649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Simova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Global Ecology and Biogeography</a:t>
            </a:r>
          </a:p>
        </p:txBody>
      </p:sp>
    </p:spTree>
    <p:extLst>
      <p:ext uri="{BB962C8B-B14F-4D97-AF65-F5344CB8AC3E}">
        <p14:creationId xmlns:p14="http://schemas.microsoft.com/office/powerpoint/2010/main" val="1231906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Metabolic theory – faster metabolism, faster evolution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6B6EC-CD09-0201-6547-FA38A556BABD}"/>
              </a:ext>
            </a:extLst>
          </p:cNvPr>
          <p:cNvSpPr txBox="1"/>
          <p:nvPr/>
        </p:nvSpPr>
        <p:spPr>
          <a:xfrm>
            <a:off x="294642" y="6157649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Allen et al. (2002)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Science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06214-0BFA-5FAA-1DC8-07926A85AFCE}"/>
              </a:ext>
            </a:extLst>
          </p:cNvPr>
          <p:cNvCxnSpPr>
            <a:cxnSpLocks/>
          </p:cNvCxnSpPr>
          <p:nvPr/>
        </p:nvCxnSpPr>
        <p:spPr>
          <a:xfrm>
            <a:off x="381000" y="612907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2453837-2F4C-751F-596D-2B0675129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775" y="1113213"/>
            <a:ext cx="4467707" cy="46122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D6AF34-F439-863C-63FF-104F2CEE16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198" y="1179303"/>
            <a:ext cx="4305782" cy="270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51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Climatic limits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7E181F-04DE-93C3-2C39-53341DB31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74" y="1241191"/>
            <a:ext cx="8512551" cy="43756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D6B6EC-CD09-0201-6547-FA38A556BABD}"/>
              </a:ext>
            </a:extLst>
          </p:cNvPr>
          <p:cNvSpPr txBox="1"/>
          <p:nvPr/>
        </p:nvSpPr>
        <p:spPr>
          <a:xfrm>
            <a:off x="294642" y="6157649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Hawkins et al. (2003)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06214-0BFA-5FAA-1DC8-07926A85AFCE}"/>
              </a:ext>
            </a:extLst>
          </p:cNvPr>
          <p:cNvCxnSpPr>
            <a:cxnSpLocks/>
          </p:cNvCxnSpPr>
          <p:nvPr/>
        </p:nvCxnSpPr>
        <p:spPr>
          <a:xfrm>
            <a:off x="381000" y="612907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3223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Climatic limits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6B6EC-CD09-0201-6547-FA38A556BABD}"/>
              </a:ext>
            </a:extLst>
          </p:cNvPr>
          <p:cNvSpPr txBox="1"/>
          <p:nvPr/>
        </p:nvSpPr>
        <p:spPr>
          <a:xfrm>
            <a:off x="294642" y="6157649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Simova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Global Ecology and Biogeography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06214-0BFA-5FAA-1DC8-07926A85AFCE}"/>
              </a:ext>
            </a:extLst>
          </p:cNvPr>
          <p:cNvCxnSpPr>
            <a:cxnSpLocks/>
          </p:cNvCxnSpPr>
          <p:nvPr/>
        </p:nvCxnSpPr>
        <p:spPr>
          <a:xfrm>
            <a:off x="381000" y="612907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Details are in the caption following the image">
            <a:extLst>
              <a:ext uri="{FF2B5EF4-FFF2-40B4-BE49-F238E27FC236}">
                <a16:creationId xmlns:a16="http://schemas.microsoft.com/office/drawing/2014/main" id="{0643B393-10FA-D710-642D-869C647969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4B9EB5-6DCD-C1EC-C910-4D76B9755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376727"/>
            <a:ext cx="9207758" cy="376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793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Climatic limits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6B6EC-CD09-0201-6547-FA38A556BABD}"/>
              </a:ext>
            </a:extLst>
          </p:cNvPr>
          <p:cNvSpPr txBox="1"/>
          <p:nvPr/>
        </p:nvSpPr>
        <p:spPr>
          <a:xfrm>
            <a:off x="294642" y="6157649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Simova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Global Ecology and Biogeography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06214-0BFA-5FAA-1DC8-07926A85AFCE}"/>
              </a:ext>
            </a:extLst>
          </p:cNvPr>
          <p:cNvCxnSpPr>
            <a:cxnSpLocks/>
          </p:cNvCxnSpPr>
          <p:nvPr/>
        </p:nvCxnSpPr>
        <p:spPr>
          <a:xfrm>
            <a:off x="381000" y="612907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Details are in the caption following the image">
            <a:extLst>
              <a:ext uri="{FF2B5EF4-FFF2-40B4-BE49-F238E27FC236}">
                <a16:creationId xmlns:a16="http://schemas.microsoft.com/office/drawing/2014/main" id="{0643B393-10FA-D710-642D-869C647969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128D6A-3F8F-42EE-0E69-D73225085B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522"/>
          <a:stretch/>
        </p:blipFill>
        <p:spPr>
          <a:xfrm>
            <a:off x="1333500" y="921588"/>
            <a:ext cx="8909234" cy="497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301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You should know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8050A-E547-0995-DCAA-78CB011C9F0D}"/>
              </a:ext>
            </a:extLst>
          </p:cNvPr>
          <p:cNvSpPr txBox="1"/>
          <p:nvPr/>
        </p:nvSpPr>
        <p:spPr>
          <a:xfrm>
            <a:off x="1333500" y="1285103"/>
            <a:ext cx="9095603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Species diversity strongly and consistently covaries with climate, with warmer and wetter areas being usually richer in species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best proxy for this warm &amp; wet environments is evapotranspiration, and net primary productivity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Several hypotheses/theories have been proposed to explain this, for example: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more individuals hypothesis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Metabolic theory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effect of climatic limits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75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Latitudinal gradient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Storch &amp; Gaston (2004)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Basic and Applied Ecology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845E619-AE95-321C-DDA1-72419CC3E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102" y="2012816"/>
            <a:ext cx="5248491" cy="33690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5CC210-8AE7-02B9-AF35-F5F1B99FE54E}"/>
              </a:ext>
            </a:extLst>
          </p:cNvPr>
          <p:cNvSpPr txBox="1"/>
          <p:nvPr/>
        </p:nvSpPr>
        <p:spPr>
          <a:xfrm>
            <a:off x="1191120" y="1204723"/>
            <a:ext cx="599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Birds across the New World (grid cells of ~ 611,000 km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98099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3. Environmental heterogeneity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30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6474A4D8-BDFC-AA10-81FC-8B2B65671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More habitats, more species?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449632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Empirical support – a global meta-analysis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E1ED2A-BEFD-32E0-7FB5-A3782DF64617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1C89712-4003-E945-4FED-C9C78FC56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852502"/>
            <a:ext cx="8605322" cy="48840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F1A6CFD-A2EC-B20A-FA62-8A515C6D9685}"/>
              </a:ext>
            </a:extLst>
          </p:cNvPr>
          <p:cNvSpPr txBox="1"/>
          <p:nvPr/>
        </p:nvSpPr>
        <p:spPr>
          <a:xfrm>
            <a:off x="284014" y="5969000"/>
            <a:ext cx="4432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Stein, Gerstner &amp; </a:t>
            </a:r>
            <a:r>
              <a:rPr lang="en-US" sz="1600" dirty="0" err="1"/>
              <a:t>Kreft</a:t>
            </a:r>
            <a:r>
              <a:rPr lang="en-US" sz="1600" dirty="0"/>
              <a:t> (2014) </a:t>
            </a:r>
            <a:r>
              <a:rPr lang="en-US" sz="1600" i="1" dirty="0"/>
              <a:t>Ecology Letters</a:t>
            </a:r>
          </a:p>
        </p:txBody>
      </p:sp>
    </p:spTree>
    <p:extLst>
      <p:ext uri="{BB962C8B-B14F-4D97-AF65-F5344CB8AC3E}">
        <p14:creationId xmlns:p14="http://schemas.microsoft.com/office/powerpoint/2010/main" val="8457669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Empirical support – a global meta-analysis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E1ED2A-BEFD-32E0-7FB5-A3782DF64617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4D9605-6302-D0A3-8B2C-BCA9AFF47B96}"/>
              </a:ext>
            </a:extLst>
          </p:cNvPr>
          <p:cNvSpPr txBox="1"/>
          <p:nvPr/>
        </p:nvSpPr>
        <p:spPr>
          <a:xfrm>
            <a:off x="284014" y="5969000"/>
            <a:ext cx="4432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Stein, Gerstner &amp; </a:t>
            </a:r>
            <a:r>
              <a:rPr lang="en-US" sz="1600" dirty="0" err="1"/>
              <a:t>Kreft</a:t>
            </a:r>
            <a:r>
              <a:rPr lang="en-US" sz="1600" dirty="0"/>
              <a:t> (2014) </a:t>
            </a:r>
            <a:r>
              <a:rPr lang="en-US" sz="1600" i="1" dirty="0"/>
              <a:t>Ecology Letters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9B1750-FCFE-5E38-1993-4BE3269D8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698735"/>
            <a:ext cx="4152900" cy="560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671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Spectral variability hypothesis – so far mixed support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2" name="Picture 2" descr="The spectral variability hypothesis does not hold across landscapes -  ScienceDirect">
            <a:extLst>
              <a:ext uri="{FF2B5EF4-FFF2-40B4-BE49-F238E27FC236}">
                <a16:creationId xmlns:a16="http://schemas.microsoft.com/office/drawing/2014/main" id="{E8C401F2-7874-2D2A-2DB3-9259FAA4A8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78206" y="977722"/>
            <a:ext cx="4817794" cy="444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BF6F5C-3229-C707-82DB-DEDCA4C9189B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87F1536-8884-E0C3-65B6-58F33450C377}"/>
              </a:ext>
            </a:extLst>
          </p:cNvPr>
          <p:cNvSpPr txBox="1"/>
          <p:nvPr/>
        </p:nvSpPr>
        <p:spPr>
          <a:xfrm>
            <a:off x="284014" y="5969000"/>
            <a:ext cx="4072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Rocchini</a:t>
            </a:r>
            <a:r>
              <a:rPr lang="en-US" sz="1600" dirty="0"/>
              <a:t> et al. (2010)</a:t>
            </a:r>
            <a:r>
              <a:rPr lang="en-US" sz="1600" i="1" dirty="0"/>
              <a:t> Ecol. Informatics</a:t>
            </a:r>
          </a:p>
          <a:p>
            <a:r>
              <a:rPr lang="en-US" sz="1600" dirty="0"/>
              <a:t>F</a:t>
            </a:r>
            <a:r>
              <a:rPr lang="cs-CZ" sz="1600" dirty="0" err="1"/>
              <a:t>éret</a:t>
            </a:r>
            <a:r>
              <a:rPr lang="en-US" sz="1600" dirty="0"/>
              <a:t> &amp; Asner</a:t>
            </a:r>
            <a:r>
              <a:rPr lang="cs-CZ" sz="1600" dirty="0"/>
              <a:t> </a:t>
            </a:r>
            <a:r>
              <a:rPr lang="en-US" sz="1600" dirty="0"/>
              <a:t>(2011)</a:t>
            </a:r>
            <a:r>
              <a:rPr lang="cs-CZ" sz="1600" dirty="0"/>
              <a:t> </a:t>
            </a:r>
            <a:r>
              <a:rPr lang="cs-CZ" sz="1600" i="1" dirty="0" err="1"/>
              <a:t>Rem</a:t>
            </a:r>
            <a:r>
              <a:rPr lang="en-US" sz="1600" i="1" dirty="0"/>
              <a:t>.</a:t>
            </a:r>
            <a:r>
              <a:rPr lang="cs-CZ" sz="1600" i="1" dirty="0"/>
              <a:t> </a:t>
            </a:r>
            <a:r>
              <a:rPr lang="cs-CZ" sz="1600" i="1" dirty="0" err="1"/>
              <a:t>Sens</a:t>
            </a:r>
            <a:r>
              <a:rPr lang="en-US" sz="1600" i="1" dirty="0"/>
              <a:t>.</a:t>
            </a:r>
            <a:r>
              <a:rPr lang="cs-CZ" sz="1600" i="1" dirty="0"/>
              <a:t> </a:t>
            </a:r>
            <a:r>
              <a:rPr lang="cs-CZ" sz="1600" i="1" dirty="0" err="1"/>
              <a:t>Environ</a:t>
            </a:r>
            <a:r>
              <a:rPr lang="en-US" sz="1600" i="1" dirty="0"/>
              <a:t>.</a:t>
            </a:r>
            <a:r>
              <a:rPr lang="cs-CZ" sz="1600" i="1" dirty="0"/>
              <a:t> 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425664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You should know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8050A-E547-0995-DCAA-78CB011C9F0D}"/>
              </a:ext>
            </a:extLst>
          </p:cNvPr>
          <p:cNvSpPr txBox="1"/>
          <p:nvPr/>
        </p:nvSpPr>
        <p:spPr>
          <a:xfrm>
            <a:off x="1333500" y="1285103"/>
            <a:ext cx="909560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Species diversity is broadly expected to co-vary with environmental heterogeneity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logic is that more heterogeneous environments will offer more opportunities to species with different niches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relationship is often observed, but it is not as strong as the relationship between diversity and climate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28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4. History: Dispersal limits &amp; evolution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35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369734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Dispersal limits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E1ED2A-BEFD-32E0-7FB5-A3782DF64617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4D9605-6302-D0A3-8B2C-BCA9AFF47B96}"/>
              </a:ext>
            </a:extLst>
          </p:cNvPr>
          <p:cNvSpPr txBox="1"/>
          <p:nvPr/>
        </p:nvSpPr>
        <p:spPr>
          <a:xfrm>
            <a:off x="284014" y="5969000"/>
            <a:ext cx="7056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Ricklefs</a:t>
            </a:r>
            <a:r>
              <a:rPr lang="en-US" sz="1600" dirty="0"/>
              <a:t> &amp; Schluter (1993), Keil &amp; Chase (2019) </a:t>
            </a:r>
            <a:r>
              <a:rPr lang="en-US" sz="1600" i="1" dirty="0"/>
              <a:t>Nature Ecology &amp; Evolution</a:t>
            </a:r>
          </a:p>
          <a:p>
            <a:r>
              <a:rPr lang="en-US" sz="1600" dirty="0"/>
              <a:t>map from NASA (public domain)</a:t>
            </a:r>
            <a:endParaRPr lang="en-US" sz="1600" i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61E0D61-1926-CE6A-467B-63BD2A2467AC}"/>
              </a:ext>
            </a:extLst>
          </p:cNvPr>
          <p:cNvGrpSpPr/>
          <p:nvPr/>
        </p:nvGrpSpPr>
        <p:grpSpPr>
          <a:xfrm>
            <a:off x="1028700" y="933609"/>
            <a:ext cx="5827395" cy="4457382"/>
            <a:chOff x="5791200" y="1311852"/>
            <a:chExt cx="5827395" cy="4457382"/>
          </a:xfrm>
        </p:grpSpPr>
        <p:sp>
          <p:nvSpPr>
            <p:cNvPr id="3" name="AutoShape 2" descr="Details are in the caption following the image">
              <a:extLst>
                <a:ext uri="{FF2B5EF4-FFF2-40B4-BE49-F238E27FC236}">
                  <a16:creationId xmlns:a16="http://schemas.microsoft.com/office/drawing/2014/main" id="{CEA308A5-526D-F332-4644-983C9421341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912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" name="Group 3">
              <a:extLst>
                <a:ext uri="{FF2B5EF4-FFF2-40B4-BE49-F238E27FC236}">
                  <a16:creationId xmlns:a16="http://schemas.microsoft.com/office/drawing/2014/main" id="{096C19DB-4F2C-BDD7-6CB1-968184699BEF}"/>
                </a:ext>
              </a:extLst>
            </p:cNvPr>
            <p:cNvGrpSpPr/>
            <p:nvPr/>
          </p:nvGrpSpPr>
          <p:grpSpPr>
            <a:xfrm>
              <a:off x="6096000" y="1311852"/>
              <a:ext cx="5522595" cy="2277932"/>
              <a:chOff x="640080" y="1554480"/>
              <a:chExt cx="8795880" cy="3628080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9233CEE-543A-6D44-D0A3-5541064B35FD}"/>
                  </a:ext>
                </a:extLst>
              </p:cNvPr>
              <p:cNvPicPr/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/>
            </p:blipFill>
            <p:spPr>
              <a:xfrm>
                <a:off x="640080" y="1554480"/>
                <a:ext cx="8795880" cy="36280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4" name="CustomShape 4">
                <a:extLst>
                  <a:ext uri="{FF2B5EF4-FFF2-40B4-BE49-F238E27FC236}">
                    <a16:creationId xmlns:a16="http://schemas.microsoft.com/office/drawing/2014/main" id="{691242EA-615B-64F8-FCCF-2939F6725C38}"/>
                  </a:ext>
                </a:extLst>
              </p:cNvPr>
              <p:cNvSpPr/>
              <p:nvPr/>
            </p:nvSpPr>
            <p:spPr>
              <a:xfrm>
                <a:off x="7424640" y="2926080"/>
                <a:ext cx="45720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255">
                    <a:moveTo>
                      <a:pt x="0" y="0"/>
                    </a:moveTo>
                    <a:cubicBezTo>
                      <a:pt x="1270" y="254"/>
                      <a:pt x="1016" y="254"/>
                      <a:pt x="1016" y="254"/>
                    </a:cubicBezTo>
                  </a:path>
                </a:pathLst>
              </a:custGeom>
              <a:noFill/>
              <a:ln w="38160">
                <a:solidFill>
                  <a:srgbClr val="FF333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CustomShape 5">
                <a:extLst>
                  <a:ext uri="{FF2B5EF4-FFF2-40B4-BE49-F238E27FC236}">
                    <a16:creationId xmlns:a16="http://schemas.microsoft.com/office/drawing/2014/main" id="{E94FE6EA-3C83-523B-8347-A0C02863DB6F}"/>
                  </a:ext>
                </a:extLst>
              </p:cNvPr>
              <p:cNvSpPr/>
              <p:nvPr/>
            </p:nvSpPr>
            <p:spPr>
              <a:xfrm>
                <a:off x="7973280" y="2616480"/>
                <a:ext cx="545040" cy="218160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607">
                    <a:moveTo>
                      <a:pt x="0" y="606"/>
                    </a:moveTo>
                    <a:cubicBezTo>
                      <a:pt x="1514" y="0"/>
                      <a:pt x="1253" y="161"/>
                      <a:pt x="1253" y="161"/>
                    </a:cubicBezTo>
                  </a:path>
                </a:pathLst>
              </a:custGeom>
              <a:noFill/>
              <a:ln w="38160">
                <a:solidFill>
                  <a:srgbClr val="FF333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CustomShape 6">
                <a:extLst>
                  <a:ext uri="{FF2B5EF4-FFF2-40B4-BE49-F238E27FC236}">
                    <a16:creationId xmlns:a16="http://schemas.microsoft.com/office/drawing/2014/main" id="{40F5D009-DD0E-D375-AA4E-26441F28ADA9}"/>
                  </a:ext>
                </a:extLst>
              </p:cNvPr>
              <p:cNvSpPr/>
              <p:nvPr/>
            </p:nvSpPr>
            <p:spPr>
              <a:xfrm>
                <a:off x="8430480" y="2468880"/>
                <a:ext cx="548640" cy="36576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017">
                    <a:moveTo>
                      <a:pt x="0" y="254"/>
                    </a:moveTo>
                    <a:cubicBezTo>
                      <a:pt x="508" y="0"/>
                      <a:pt x="1270" y="508"/>
                      <a:pt x="1270" y="508"/>
                    </a:cubicBezTo>
                    <a:lnTo>
                      <a:pt x="1524" y="762"/>
                    </a:lnTo>
                    <a:lnTo>
                      <a:pt x="1524" y="1016"/>
                    </a:lnTo>
                  </a:path>
                </a:pathLst>
              </a:custGeom>
              <a:noFill/>
              <a:ln w="38160">
                <a:solidFill>
                  <a:srgbClr val="FF333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CustomShape 7">
                <a:extLst>
                  <a:ext uri="{FF2B5EF4-FFF2-40B4-BE49-F238E27FC236}">
                    <a16:creationId xmlns:a16="http://schemas.microsoft.com/office/drawing/2014/main" id="{ADAA6AAA-52FF-8F82-AA94-CA2FBA3864E5}"/>
                  </a:ext>
                </a:extLst>
              </p:cNvPr>
              <p:cNvSpPr/>
              <p:nvPr/>
            </p:nvSpPr>
            <p:spPr>
              <a:xfrm>
                <a:off x="1919880" y="2395440"/>
                <a:ext cx="292680" cy="1477080"/>
              </a:xfrm>
              <a:custGeom>
                <a:avLst/>
                <a:gdLst/>
                <a:ahLst/>
                <a:cxnLst/>
                <a:rect l="l" t="t" r="r" b="b"/>
                <a:pathLst>
                  <a:path w="814" h="4104">
                    <a:moveTo>
                      <a:pt x="813" y="4103"/>
                    </a:moveTo>
                    <a:cubicBezTo>
                      <a:pt x="0" y="0"/>
                      <a:pt x="48" y="770"/>
                      <a:pt x="48" y="770"/>
                    </a:cubicBezTo>
                  </a:path>
                </a:pathLst>
              </a:custGeom>
              <a:noFill/>
              <a:ln w="38160">
                <a:solidFill>
                  <a:srgbClr val="FF333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CustomShape 8">
                <a:extLst>
                  <a:ext uri="{FF2B5EF4-FFF2-40B4-BE49-F238E27FC236}">
                    <a16:creationId xmlns:a16="http://schemas.microsoft.com/office/drawing/2014/main" id="{D67F3CE3-6218-F188-C7E6-1E8E26E8B220}"/>
                  </a:ext>
                </a:extLst>
              </p:cNvPr>
              <p:cNvSpPr/>
              <p:nvPr/>
            </p:nvSpPr>
            <p:spPr>
              <a:xfrm>
                <a:off x="3309840" y="2354760"/>
                <a:ext cx="753840" cy="1303200"/>
              </a:xfrm>
              <a:custGeom>
                <a:avLst/>
                <a:gdLst/>
                <a:ahLst/>
                <a:cxnLst/>
                <a:rect l="l" t="t" r="r" b="b"/>
                <a:pathLst>
                  <a:path w="2095" h="3621">
                    <a:moveTo>
                      <a:pt x="0" y="3620"/>
                    </a:moveTo>
                    <a:cubicBezTo>
                      <a:pt x="2094" y="0"/>
                      <a:pt x="1623" y="610"/>
                      <a:pt x="1623" y="610"/>
                    </a:cubicBezTo>
                  </a:path>
                </a:pathLst>
              </a:custGeom>
              <a:noFill/>
              <a:ln w="38160">
                <a:solidFill>
                  <a:srgbClr val="FF333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8C5BC86-34F2-5A51-1ECE-90FD2E48E707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6112267" y="3809742"/>
              <a:ext cx="2456974" cy="1637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58A2371-4FA4-05B1-8E48-42A4CA743589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9161621" y="3812990"/>
              <a:ext cx="2456974" cy="1637768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51CAB1B-B132-4B23-AAE7-8DE3076BB385}"/>
                </a:ext>
              </a:extLst>
            </p:cNvPr>
            <p:cNvSpPr txBox="1"/>
            <p:nvPr/>
          </p:nvSpPr>
          <p:spPr>
            <a:xfrm>
              <a:off x="6439706" y="5430680"/>
              <a:ext cx="18020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Connecticut, USA</a:t>
              </a:r>
              <a:endParaRPr lang="en-US" sz="1600" i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127428-5A4B-CAC3-D9B9-6BD5E5DA972E}"/>
                </a:ext>
              </a:extLst>
            </p:cNvPr>
            <p:cNvSpPr txBox="1"/>
            <p:nvPr/>
          </p:nvSpPr>
          <p:spPr>
            <a:xfrm>
              <a:off x="9347314" y="5408714"/>
              <a:ext cx="20168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Czech Republic, EU</a:t>
              </a:r>
              <a:endParaRPr lang="en-US" sz="1600" i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D4B8494-0248-49F1-D5D4-DC2BAF2FB5BA}"/>
                </a:ext>
              </a:extLst>
            </p:cNvPr>
            <p:cNvSpPr txBox="1"/>
            <p:nvPr/>
          </p:nvSpPr>
          <p:spPr>
            <a:xfrm>
              <a:off x="8696836" y="4420598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</a:t>
              </a:r>
              <a:endParaRPr lang="en-US" sz="16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605876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Dispersal limits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AutoShape 2" descr="Details are in the caption following the image">
            <a:extLst>
              <a:ext uri="{FF2B5EF4-FFF2-40B4-BE49-F238E27FC236}">
                <a16:creationId xmlns:a16="http://schemas.microsoft.com/office/drawing/2014/main" id="{CEA308A5-526D-F332-4644-983C942134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BAC3752E-6068-2BA6-27A5-9714D5408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035" y="948271"/>
            <a:ext cx="3957620" cy="536257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E1ED2A-BEFD-32E0-7FB5-A3782DF64617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4D9605-6302-D0A3-8B2C-BCA9AFF47B96}"/>
              </a:ext>
            </a:extLst>
          </p:cNvPr>
          <p:cNvSpPr txBox="1"/>
          <p:nvPr/>
        </p:nvSpPr>
        <p:spPr>
          <a:xfrm>
            <a:off x="284014" y="5969000"/>
            <a:ext cx="3866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Svenning</a:t>
            </a:r>
            <a:r>
              <a:rPr lang="en-US" sz="1600" dirty="0"/>
              <a:t> &amp; </a:t>
            </a:r>
            <a:r>
              <a:rPr lang="en-US" sz="1600" dirty="0" err="1"/>
              <a:t>Skov</a:t>
            </a:r>
            <a:r>
              <a:rPr lang="en-US" sz="1600" dirty="0"/>
              <a:t> (2004) </a:t>
            </a:r>
            <a:r>
              <a:rPr lang="en-US" sz="1600" i="1" dirty="0"/>
              <a:t>Ecology Letters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464C09B4-D90B-9554-5438-703CAC8BC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948271"/>
            <a:ext cx="1027086" cy="160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986263-3A0D-7346-EEFD-6F4146E35B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3600" y="2792725"/>
            <a:ext cx="973221" cy="1608779"/>
          </a:xfrm>
          <a:prstGeom prst="rect">
            <a:avLst/>
          </a:prstGeom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655F6349-C025-EA43-0EDD-973DFC4A1D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034999" y="1033523"/>
            <a:ext cx="1016544" cy="160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>
            <a:extLst>
              <a:ext uri="{FF2B5EF4-FFF2-40B4-BE49-F238E27FC236}">
                <a16:creationId xmlns:a16="http://schemas.microsoft.com/office/drawing/2014/main" id="{E1FA3274-D9CF-20FF-1F32-865C26D8C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7004" y="2792725"/>
            <a:ext cx="1072520" cy="160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alternativní popis obrázku chybí">
            <a:extLst>
              <a:ext uri="{FF2B5EF4-FFF2-40B4-BE49-F238E27FC236}">
                <a16:creationId xmlns:a16="http://schemas.microsoft.com/office/drawing/2014/main" id="{39402BDA-3085-3A50-F19E-67378DEBE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055" y="4551928"/>
            <a:ext cx="1017069" cy="135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>
            <a:extLst>
              <a:ext uri="{FF2B5EF4-FFF2-40B4-BE49-F238E27FC236}">
                <a16:creationId xmlns:a16="http://schemas.microsoft.com/office/drawing/2014/main" id="{E2AA09BB-A683-1799-7C0F-1FD4F2E44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43599" y="4551928"/>
            <a:ext cx="931941" cy="157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4570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Tropics as cradle, or museum of biodiversity?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E1ED2A-BEFD-32E0-7FB5-A3782DF64617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4D9605-6302-D0A3-8B2C-BCA9AFF47B96}"/>
              </a:ext>
            </a:extLst>
          </p:cNvPr>
          <p:cNvSpPr txBox="1"/>
          <p:nvPr/>
        </p:nvSpPr>
        <p:spPr>
          <a:xfrm>
            <a:off x="284014" y="5969000"/>
            <a:ext cx="2219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evolution.berkeley.edu</a:t>
            </a:r>
            <a:endParaRPr lang="cs-CZ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C99E3E-D4B6-FBA1-FE84-D172CAAA0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033587"/>
            <a:ext cx="248602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B22A11D-C36D-4406-F634-B4ACA6520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988" y="2033588"/>
            <a:ext cx="248602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D3B7E49-E14C-6103-9BB0-9A274A83B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475" y="2033586"/>
            <a:ext cx="248602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3B5DF1-BD9A-4D94-CDA3-947499AF7E38}"/>
              </a:ext>
            </a:extLst>
          </p:cNvPr>
          <p:cNvSpPr txBox="1"/>
          <p:nvPr/>
        </p:nvSpPr>
        <p:spPr>
          <a:xfrm>
            <a:off x="1383184" y="1213313"/>
            <a:ext cx="2339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dirty="0" err="1"/>
              <a:t>Tropics</a:t>
            </a:r>
            <a:r>
              <a:rPr lang="cs-CZ" dirty="0"/>
              <a:t> as a </a:t>
            </a:r>
          </a:p>
          <a:p>
            <a:pPr algn="ctr"/>
            <a:r>
              <a:rPr lang="cs-CZ" b="1" dirty="0" err="1"/>
              <a:t>cradle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biodiversity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115208-F7C9-DD40-C0CE-3C0CCD135470}"/>
              </a:ext>
            </a:extLst>
          </p:cNvPr>
          <p:cNvSpPr txBox="1"/>
          <p:nvPr/>
        </p:nvSpPr>
        <p:spPr>
          <a:xfrm>
            <a:off x="4791797" y="1213312"/>
            <a:ext cx="2608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dirty="0" err="1"/>
              <a:t>Tropics</a:t>
            </a:r>
            <a:r>
              <a:rPr lang="cs-CZ" dirty="0"/>
              <a:t> as a </a:t>
            </a:r>
          </a:p>
          <a:p>
            <a:pPr algn="ctr"/>
            <a:r>
              <a:rPr lang="cs-CZ" b="1" dirty="0"/>
              <a:t>museum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biodiversity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B6C5E0-7F9E-1BE6-AE06-F2D79972DCB1}"/>
              </a:ext>
            </a:extLst>
          </p:cNvPr>
          <p:cNvSpPr txBox="1"/>
          <p:nvPr/>
        </p:nvSpPr>
        <p:spPr>
          <a:xfrm>
            <a:off x="8170222" y="1213311"/>
            <a:ext cx="2890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dirty="0" err="1"/>
              <a:t>Tropics</a:t>
            </a:r>
            <a:r>
              <a:rPr lang="cs-CZ" dirty="0"/>
              <a:t> as a </a:t>
            </a:r>
          </a:p>
          <a:p>
            <a:pPr algn="ctr"/>
            <a:r>
              <a:rPr lang="cs-CZ" b="1" dirty="0" err="1"/>
              <a:t>destination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biodiversity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EE000E-48D0-EF2F-AC22-AB6002CFB18D}"/>
              </a:ext>
            </a:extLst>
          </p:cNvPr>
          <p:cNvSpPr txBox="1"/>
          <p:nvPr/>
        </p:nvSpPr>
        <p:spPr>
          <a:xfrm>
            <a:off x="1393837" y="4920455"/>
            <a:ext cx="2219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= </a:t>
            </a:r>
            <a:r>
              <a:rPr lang="cs-CZ" dirty="0" err="1"/>
              <a:t>higher</a:t>
            </a:r>
            <a:r>
              <a:rPr lang="cs-CZ" dirty="0"/>
              <a:t> </a:t>
            </a:r>
            <a:r>
              <a:rPr lang="cs-CZ" dirty="0" err="1"/>
              <a:t>speciation</a:t>
            </a:r>
            <a:r>
              <a:rPr lang="cs-CZ" dirty="0"/>
              <a:t> 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tropics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D6F606-AE66-2B23-A972-0B3A96614F9E}"/>
              </a:ext>
            </a:extLst>
          </p:cNvPr>
          <p:cNvSpPr txBox="1"/>
          <p:nvPr/>
        </p:nvSpPr>
        <p:spPr>
          <a:xfrm>
            <a:off x="4986176" y="5010265"/>
            <a:ext cx="2219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= </a:t>
            </a:r>
            <a:r>
              <a:rPr lang="cs-CZ" dirty="0" err="1"/>
              <a:t>lower</a:t>
            </a:r>
            <a:r>
              <a:rPr lang="cs-CZ" dirty="0"/>
              <a:t> </a:t>
            </a:r>
            <a:r>
              <a:rPr lang="cs-CZ" dirty="0" err="1"/>
              <a:t>extinciton</a:t>
            </a:r>
            <a:r>
              <a:rPr lang="cs-CZ" dirty="0"/>
              <a:t> 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tropics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9983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Tropics as cradle, or museum of biodiversity?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E1ED2A-BEFD-32E0-7FB5-A3782DF64617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4D9605-6302-D0A3-8B2C-BCA9AFF47B96}"/>
              </a:ext>
            </a:extLst>
          </p:cNvPr>
          <p:cNvSpPr txBox="1"/>
          <p:nvPr/>
        </p:nvSpPr>
        <p:spPr>
          <a:xfrm>
            <a:off x="284014" y="5969000"/>
            <a:ext cx="88889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Rangel et al. (2018) </a:t>
            </a:r>
            <a:r>
              <a:rPr lang="en-US" sz="1600" i="1" dirty="0"/>
              <a:t>Science</a:t>
            </a:r>
          </a:p>
          <a:p>
            <a:r>
              <a:rPr lang="cs-CZ" sz="1600" i="1" dirty="0">
                <a:hlinkClick r:id="rId3"/>
              </a:rPr>
              <a:t>https://players.brightcove.net/53038991001/default_default/index.html?videoId=5810230822001</a:t>
            </a:r>
            <a:endParaRPr lang="en-US" sz="1600" i="1" dirty="0"/>
          </a:p>
          <a:p>
            <a:endParaRPr lang="cs-CZ" sz="16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94ADC2-CC07-5007-EC31-86E780054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974502"/>
            <a:ext cx="5524500" cy="38023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F100E1-2988-0550-A958-92839FF072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331" y="780678"/>
            <a:ext cx="2506579" cy="529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94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Latitudinal gradient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Begon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(2004)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 </a:t>
            </a:r>
            <a:r>
              <a:rPr lang="en-US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(the textbook)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7D1DE1-1D57-A8C5-D70E-79DA5F40A8AA}"/>
              </a:ext>
            </a:extLst>
          </p:cNvPr>
          <p:cNvGrpSpPr/>
          <p:nvPr/>
        </p:nvGrpSpPr>
        <p:grpSpPr>
          <a:xfrm>
            <a:off x="1333500" y="794530"/>
            <a:ext cx="5005137" cy="5021877"/>
            <a:chOff x="1676400" y="914400"/>
            <a:chExt cx="5695950" cy="571500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3E35E6C-7231-D42B-DE6B-4B4E95637E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400" y="914400"/>
              <a:ext cx="5695950" cy="5715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Text Box 10">
              <a:extLst>
                <a:ext uri="{FF2B5EF4-FFF2-40B4-BE49-F238E27FC236}">
                  <a16:creationId xmlns:a16="http://schemas.microsoft.com/office/drawing/2014/main" id="{F8300872-C87E-F869-4505-5F36AB28E0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1550" y="1209069"/>
              <a:ext cx="1771650" cy="3667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cs-CZ" altLang="en-US" dirty="0" err="1"/>
                <a:t>marine</a:t>
              </a:r>
              <a:r>
                <a:rPr lang="cs-CZ" altLang="en-US" dirty="0"/>
                <a:t> </a:t>
              </a:r>
              <a:r>
                <a:rPr lang="cs-CZ" altLang="en-US" dirty="0" err="1"/>
                <a:t>bivalves</a:t>
              </a:r>
              <a:endParaRPr lang="cs-CZ" altLang="en-US" dirty="0"/>
            </a:p>
          </p:txBody>
        </p:sp>
        <p:sp>
          <p:nvSpPr>
            <p:cNvPr id="11" name="Text Box 11">
              <a:extLst>
                <a:ext uri="{FF2B5EF4-FFF2-40B4-BE49-F238E27FC236}">
                  <a16:creationId xmlns:a16="http://schemas.microsoft.com/office/drawing/2014/main" id="{4248ED7C-AE6A-5A14-85B6-C9C73B9DE6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40678" y="1209069"/>
              <a:ext cx="1174750" cy="3667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cs-CZ" altLang="en-US" dirty="0" err="1"/>
                <a:t>butterflies</a:t>
              </a:r>
              <a:endParaRPr lang="cs-CZ" altLang="en-US" dirty="0"/>
            </a:p>
          </p:txBody>
        </p:sp>
        <p:sp>
          <p:nvSpPr>
            <p:cNvPr id="12" name="Text Box 12">
              <a:extLst>
                <a:ext uri="{FF2B5EF4-FFF2-40B4-BE49-F238E27FC236}">
                  <a16:creationId xmlns:a16="http://schemas.microsoft.com/office/drawing/2014/main" id="{8F6958DD-B375-9428-A3FE-7F236E4047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1550" y="4038600"/>
              <a:ext cx="1225551" cy="3667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cs-CZ" altLang="en-US" dirty="0"/>
                <a:t>US </a:t>
              </a:r>
              <a:r>
                <a:rPr lang="cs-CZ" altLang="en-US" dirty="0" err="1"/>
                <a:t>lizards</a:t>
              </a:r>
              <a:endParaRPr lang="cs-CZ" altLang="en-US" dirty="0"/>
            </a:p>
          </p:txBody>
        </p:sp>
        <p:sp>
          <p:nvSpPr>
            <p:cNvPr id="13" name="Text Box 13">
              <a:extLst>
                <a:ext uri="{FF2B5EF4-FFF2-40B4-BE49-F238E27FC236}">
                  <a16:creationId xmlns:a16="http://schemas.microsoft.com/office/drawing/2014/main" id="{21774843-56EC-B841-9990-56A8A31119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40678" y="4038600"/>
              <a:ext cx="692150" cy="3667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cs-CZ" altLang="en-US" dirty="0" err="1"/>
                <a:t>trees</a:t>
              </a:r>
              <a:endParaRPr lang="cs-CZ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2716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Tropics as cradle, or museum of biodiversity?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E1ED2A-BEFD-32E0-7FB5-A3782DF64617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4D9605-6302-D0A3-8B2C-BCA9AFF47B96}"/>
              </a:ext>
            </a:extLst>
          </p:cNvPr>
          <p:cNvSpPr txBox="1"/>
          <p:nvPr/>
        </p:nvSpPr>
        <p:spPr>
          <a:xfrm>
            <a:off x="284014" y="5969000"/>
            <a:ext cx="88889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Rangel et al. (2018) </a:t>
            </a:r>
            <a:r>
              <a:rPr lang="en-US" sz="1600" i="1" dirty="0"/>
              <a:t>Science</a:t>
            </a:r>
          </a:p>
          <a:p>
            <a:r>
              <a:rPr lang="cs-CZ" sz="1600" i="1" dirty="0">
                <a:hlinkClick r:id="rId3"/>
              </a:rPr>
              <a:t>https://players.brightcove.net/53038991001/default_default/index.html?videoId=5810230822001</a:t>
            </a:r>
            <a:endParaRPr lang="en-US" sz="1600" i="1" dirty="0"/>
          </a:p>
          <a:p>
            <a:endParaRPr lang="cs-CZ" sz="16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F3341-FC06-9A8B-643F-DF3195105F05}"/>
              </a:ext>
            </a:extLst>
          </p:cNvPr>
          <p:cNvSpPr txBox="1"/>
          <p:nvPr/>
        </p:nvSpPr>
        <p:spPr>
          <a:xfrm>
            <a:off x="1260487" y="4800998"/>
            <a:ext cx="8316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looks like some regions of the tropics are </a:t>
            </a:r>
            <a:r>
              <a:rPr lang="en-US" b="1" dirty="0"/>
              <a:t>cradles</a:t>
            </a:r>
            <a:r>
              <a:rPr lang="en-US" dirty="0"/>
              <a:t>, while others are </a:t>
            </a:r>
            <a:r>
              <a:rPr lang="en-US" b="1" dirty="0"/>
              <a:t>museums</a:t>
            </a:r>
            <a:r>
              <a:rPr lang="en-US" dirty="0"/>
              <a:t>, yet others are </a:t>
            </a:r>
            <a:r>
              <a:rPr lang="en-US" b="1" dirty="0"/>
              <a:t>graves</a:t>
            </a:r>
            <a:r>
              <a:rPr lang="en-US" dirty="0"/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5454E7-9B3B-5FD3-600E-BEC7F09575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81"/>
          <a:stretch/>
        </p:blipFill>
        <p:spPr bwMode="auto">
          <a:xfrm>
            <a:off x="1260487" y="1290118"/>
            <a:ext cx="10079228" cy="317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3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You should know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8050A-E547-0995-DCAA-78CB011C9F0D}"/>
              </a:ext>
            </a:extLst>
          </p:cNvPr>
          <p:cNvSpPr txBox="1"/>
          <p:nvPr/>
        </p:nvSpPr>
        <p:spPr>
          <a:xfrm>
            <a:off x="1333500" y="1285103"/>
            <a:ext cx="9095603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Species dispersal limitations, and dispersal barriers play a crucial role in shaping global patterns of species diversity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Examples are European trees, whose diversity still catches up with environmental changes that happened after the last glacial maximum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Often, dispersal limitations are linked to “historical” explanations of the latitudinal diversity gradient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Prominent historical explanations are that the tropics are either a cradle, a museum, or a destination for diversity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Which of these three applies has still not been unequivocally resolved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35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5. Stable tropics have more specialists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42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8487085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Tropics are more climatically stable (both long-term and short-term) 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6BBEBB28-6035-DB31-B53B-00F3F672F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581870"/>
            <a:ext cx="6629882" cy="443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708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Stability leads to strong competition and specialization, thus higher richness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6BBEBB28-6035-DB31-B53B-00F3F672F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581870"/>
            <a:ext cx="6629882" cy="443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272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But are there more specialists in the tropics?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E1ED2A-BEFD-32E0-7FB5-A3782DF64617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4D9605-6302-D0A3-8B2C-BCA9AFF47B96}"/>
              </a:ext>
            </a:extLst>
          </p:cNvPr>
          <p:cNvSpPr txBox="1"/>
          <p:nvPr/>
        </p:nvSpPr>
        <p:spPr>
          <a:xfrm>
            <a:off x="284014" y="5969000"/>
            <a:ext cx="27638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Novotny et al. (2002) </a:t>
            </a:r>
            <a:r>
              <a:rPr lang="en-US" sz="1600" i="1" dirty="0"/>
              <a:t>Nature</a:t>
            </a:r>
          </a:p>
          <a:p>
            <a:endParaRPr lang="cs-CZ" sz="1600" i="1" dirty="0"/>
          </a:p>
        </p:txBody>
      </p:sp>
      <p:pic>
        <p:nvPicPr>
          <p:cNvPr id="3074" name="Picture 2" descr="Lidé v tropech mají právo zbohatnout, říká špičkový ekolog Vojtěch Novotný  — ČT24 — Česká televize">
            <a:extLst>
              <a:ext uri="{FF2B5EF4-FFF2-40B4-BE49-F238E27FC236}">
                <a16:creationId xmlns:a16="http://schemas.microsoft.com/office/drawing/2014/main" id="{4D07C006-7822-4EF7-4A2B-DCB55DAC1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506" y="1062166"/>
            <a:ext cx="3396895" cy="226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C4E081-7B04-AC1A-342D-118E2A03A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477" y="1008958"/>
            <a:ext cx="5644017" cy="463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5081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Synthesis?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46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B83623D2-F5C4-8DE2-316A-B9C4F835E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… and the role of scale in all this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043451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Broadly, there is </a:t>
            </a:r>
            <a:r>
              <a:rPr lang="en-US" b="1" dirty="0">
                <a:solidFill>
                  <a:schemeClr val="tx1"/>
                </a:solidFill>
              </a:rPr>
              <a:t>empirical support for most of these hypotheses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Field et al. (2009)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Journal of Biogeography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0CE448E-CEFF-1638-9610-9CDCF78E2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838" y="1488015"/>
            <a:ext cx="5514612" cy="32499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785BB-486F-BDFD-79B8-FDB8ABD2BCF5}"/>
              </a:ext>
            </a:extLst>
          </p:cNvPr>
          <p:cNvSpPr txBox="1"/>
          <p:nvPr/>
        </p:nvSpPr>
        <p:spPr>
          <a:xfrm>
            <a:off x="2175888" y="4624332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542F6E-B350-6C72-58F1-F237D63D8F51}"/>
              </a:ext>
            </a:extLst>
          </p:cNvPr>
          <p:cNvSpPr txBox="1"/>
          <p:nvPr/>
        </p:nvSpPr>
        <p:spPr>
          <a:xfrm>
            <a:off x="2651187" y="5104030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Heterogeneity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6B6EAB-BB4B-F084-BCA8-3AABB91C014B}"/>
              </a:ext>
            </a:extLst>
          </p:cNvPr>
          <p:cNvSpPr txBox="1"/>
          <p:nvPr/>
        </p:nvSpPr>
        <p:spPr>
          <a:xfrm>
            <a:off x="3706174" y="464767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Edaphic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24E46E-AC35-5F2E-1626-D8CC99879180}"/>
              </a:ext>
            </a:extLst>
          </p:cNvPr>
          <p:cNvSpPr txBox="1"/>
          <p:nvPr/>
        </p:nvSpPr>
        <p:spPr>
          <a:xfrm>
            <a:off x="4649149" y="509313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7B72C5-49CC-B076-7DD3-268834F459CA}"/>
              </a:ext>
            </a:extLst>
          </p:cNvPr>
          <p:cNvSpPr txBox="1"/>
          <p:nvPr/>
        </p:nvSpPr>
        <p:spPr>
          <a:xfrm>
            <a:off x="5062071" y="4624332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Interacitons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B8D7D0-1F62-27A9-1251-ADFC4002DA1A}"/>
              </a:ext>
            </a:extLst>
          </p:cNvPr>
          <p:cNvSpPr txBox="1"/>
          <p:nvPr/>
        </p:nvSpPr>
        <p:spPr>
          <a:xfrm>
            <a:off x="5890746" y="5073388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Dispersal, history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0EC73-7357-2205-8EC9-0475A8636C55}"/>
              </a:ext>
            </a:extLst>
          </p:cNvPr>
          <p:cNvSpPr txBox="1"/>
          <p:nvPr/>
        </p:nvSpPr>
        <p:spPr>
          <a:xfrm>
            <a:off x="6262742" y="1631732"/>
            <a:ext cx="455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… </a:t>
            </a:r>
            <a:r>
              <a:rPr lang="en-US" b="1" dirty="0"/>
              <a:t>climatic drivers </a:t>
            </a:r>
            <a:r>
              <a:rPr lang="en-US" dirty="0"/>
              <a:t>are most common.</a:t>
            </a:r>
          </a:p>
        </p:txBody>
      </p:sp>
    </p:spTree>
    <p:extLst>
      <p:ext uri="{BB962C8B-B14F-4D97-AF65-F5344CB8AC3E}">
        <p14:creationId xmlns:p14="http://schemas.microsoft.com/office/powerpoint/2010/main" val="40382333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And it is also all dependent on </a:t>
            </a:r>
            <a:r>
              <a:rPr lang="en-US" b="1" dirty="0">
                <a:solidFill>
                  <a:schemeClr val="tx1"/>
                </a:solidFill>
              </a:rPr>
              <a:t>spatial grain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Field et al. (2009)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Journal of Biogeography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6C8644-CA04-4FA6-58EC-56A7F643C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816" y="1085697"/>
            <a:ext cx="4558859" cy="4777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9FA99A-33C0-7005-6A8B-A8C7CCC13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998" y="1081596"/>
            <a:ext cx="5370653" cy="261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426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And there is the problem of </a:t>
            </a:r>
            <a:r>
              <a:rPr lang="en-US" b="1" dirty="0">
                <a:solidFill>
                  <a:schemeClr val="tx1"/>
                </a:solidFill>
              </a:rPr>
              <a:t>collinearity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Keil &amp; Chase (2019)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 Ecology and Evolution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E858CB9-921A-FFB9-D6AE-93321266F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499" y="898452"/>
            <a:ext cx="4886325" cy="4896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BAE443-51F8-DBAF-A3DA-49A9CFCE54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063" y="1026184"/>
            <a:ext cx="5425919" cy="209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694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Latitudinal gradient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E10535A-B83D-C714-C6B6-743DA0AC7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896672"/>
            <a:ext cx="4124322" cy="226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9A7B12-6D70-C5A1-763E-975DAB55C018}"/>
              </a:ext>
            </a:extLst>
          </p:cNvPr>
          <p:cNvSpPr txBox="1"/>
          <p:nvPr/>
        </p:nvSpPr>
        <p:spPr>
          <a:xfrm>
            <a:off x="306280" y="6086306"/>
            <a:ext cx="7447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BiodiversityMapping.org; Keil &amp; Chase (2019) </a:t>
            </a:r>
            <a:r>
              <a:rPr lang="en-US" i="1" dirty="0"/>
              <a:t>Nature Communications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868EF7-23F9-D05E-7DF9-5B3C8B51F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96672"/>
            <a:ext cx="4124323" cy="226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6C1E1E-32A4-673F-66E3-68C7B2711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3523985"/>
            <a:ext cx="4124322" cy="226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DF6DFF-9407-815A-31E6-B326341718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592" y="3555845"/>
            <a:ext cx="4352925" cy="24899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820CF0-9250-76D2-D990-73385F6108C2}"/>
              </a:ext>
            </a:extLst>
          </p:cNvPr>
          <p:cNvSpPr txBox="1"/>
          <p:nvPr/>
        </p:nvSpPr>
        <p:spPr>
          <a:xfrm>
            <a:off x="7210425" y="3377936"/>
            <a:ext cx="1749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Tree Richness</a:t>
            </a:r>
          </a:p>
        </p:txBody>
      </p:sp>
    </p:spTree>
    <p:extLst>
      <p:ext uri="{BB962C8B-B14F-4D97-AF65-F5344CB8AC3E}">
        <p14:creationId xmlns:p14="http://schemas.microsoft.com/office/powerpoint/2010/main" val="21059813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You should know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8050A-E547-0995-DCAA-78CB011C9F0D}"/>
              </a:ext>
            </a:extLst>
          </p:cNvPr>
          <p:cNvSpPr txBox="1"/>
          <p:nvPr/>
        </p:nvSpPr>
        <p:spPr>
          <a:xfrm>
            <a:off x="1333500" y="1285103"/>
            <a:ext cx="909560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Among the different explanations for the latitudinal gradient, many apply simultaneously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strongest driver so far appears to be climate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effect of the drivers depends on spatial gain (resolution)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However, the explanations are difficult to tease apart using only observational data, since geographic location, climate, and geometrical arrangements of continents are all correlated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9200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Altitudinal (elevation) gradients of biodiversity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51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A24361F1-5BB8-3DC5-BEB3-EFD7C32ED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From the sea level upwards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478019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Elevational gradient of species richness – two types of a pattern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Rahbek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(1995)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Ecography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727E69-B5CC-5DAF-07E1-24EC9AB2E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146" y="1584243"/>
            <a:ext cx="3451901" cy="40126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5F3F1D-5090-FC3F-4515-BA27A7D15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33500" y="1454375"/>
            <a:ext cx="6688254" cy="414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tieler Joseph Karl: Portrét Alexandera von Humboldta">
            <a:extLst>
              <a:ext uri="{FF2B5EF4-FFF2-40B4-BE49-F238E27FC236}">
                <a16:creationId xmlns:a16="http://schemas.microsoft.com/office/drawing/2014/main" id="{C740298B-7AF3-3553-CBB6-2680DD673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508" y="1600262"/>
            <a:ext cx="1304959" cy="160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5E0D1D-5241-DAD0-DF8C-99161A7E0D16}"/>
              </a:ext>
            </a:extLst>
          </p:cNvPr>
          <p:cNvSpPr txBox="1"/>
          <p:nvPr/>
        </p:nvSpPr>
        <p:spPr>
          <a:xfrm>
            <a:off x="6010708" y="1060859"/>
            <a:ext cx="2448558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Alexander von Humboldt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4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Elevational gradient of species richness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Backes et al. (2023)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J. Veg. Sci.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98E3220-7C0C-3F79-CECD-67223F7BBA47}"/>
              </a:ext>
            </a:extLst>
          </p:cNvPr>
          <p:cNvGrpSpPr/>
          <p:nvPr/>
        </p:nvGrpSpPr>
        <p:grpSpPr>
          <a:xfrm>
            <a:off x="974558" y="1455821"/>
            <a:ext cx="9845842" cy="3921131"/>
            <a:chOff x="974558" y="1455821"/>
            <a:chExt cx="9845842" cy="3921131"/>
          </a:xfrm>
        </p:grpSpPr>
        <p:pic>
          <p:nvPicPr>
            <p:cNvPr id="3074" name="Picture 2" descr="Details are in the caption following the image">
              <a:extLst>
                <a:ext uri="{FF2B5EF4-FFF2-40B4-BE49-F238E27FC236}">
                  <a16:creationId xmlns:a16="http://schemas.microsoft.com/office/drawing/2014/main" id="{379FB494-60E1-4AAE-626D-E34421C273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17" t="67192" r="1245" b="1088"/>
            <a:stretch/>
          </p:blipFill>
          <p:spPr bwMode="auto">
            <a:xfrm>
              <a:off x="6129422" y="1680816"/>
              <a:ext cx="4690978" cy="3696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Details are in the caption following the image">
              <a:extLst>
                <a:ext uri="{FF2B5EF4-FFF2-40B4-BE49-F238E27FC236}">
                  <a16:creationId xmlns:a16="http://schemas.microsoft.com/office/drawing/2014/main" id="{A4218EE6-BB8D-0185-BE5F-D3A422630D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8" t="1230" r="2419" b="66841"/>
            <a:stretch/>
          </p:blipFill>
          <p:spPr bwMode="auto">
            <a:xfrm>
              <a:off x="1405022" y="1680816"/>
              <a:ext cx="4403559" cy="3353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98248D-F74D-9F46-0595-E1C247C1A0C5}"/>
                </a:ext>
              </a:extLst>
            </p:cNvPr>
            <p:cNvSpPr/>
            <p:nvPr/>
          </p:nvSpPr>
          <p:spPr>
            <a:xfrm>
              <a:off x="974558" y="1455821"/>
              <a:ext cx="890337" cy="6810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7477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Elevational gradient of species richness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Quintero &amp;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Jetz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(2018)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93D1C4B-1CD5-1624-7BF3-75A641A4FD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469" y="1084188"/>
            <a:ext cx="10580447" cy="437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2177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Likely a strong role of geometry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8119CEA-0652-7C3F-0524-4A4FE103F5E2}"/>
              </a:ext>
            </a:extLst>
          </p:cNvPr>
          <p:cNvGrpSpPr/>
          <p:nvPr/>
        </p:nvGrpSpPr>
        <p:grpSpPr>
          <a:xfrm>
            <a:off x="760974" y="2052733"/>
            <a:ext cx="6386895" cy="2861239"/>
            <a:chOff x="1004887" y="1356513"/>
            <a:chExt cx="7710488" cy="355838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F99993D-C729-4852-D9A2-D75549040E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328487" y="1438275"/>
              <a:ext cx="7386888" cy="3476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529E18D-D826-5F30-B637-9645572B0D8F}"/>
                </a:ext>
              </a:extLst>
            </p:cNvPr>
            <p:cNvSpPr/>
            <p:nvPr/>
          </p:nvSpPr>
          <p:spPr>
            <a:xfrm>
              <a:off x="1004887" y="1362076"/>
              <a:ext cx="657225" cy="558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573E378-3E0F-85AE-B92F-C730233FF5C9}"/>
                </a:ext>
              </a:extLst>
            </p:cNvPr>
            <p:cNvSpPr/>
            <p:nvPr/>
          </p:nvSpPr>
          <p:spPr>
            <a:xfrm>
              <a:off x="4766349" y="1356513"/>
              <a:ext cx="657225" cy="558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1F90228-E957-67F9-8F9D-8AE3F9B6B911}"/>
              </a:ext>
            </a:extLst>
          </p:cNvPr>
          <p:cNvSpPr txBox="1"/>
          <p:nvPr/>
        </p:nvSpPr>
        <p:spPr>
          <a:xfrm>
            <a:off x="2623937" y="1373884"/>
            <a:ext cx="3050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(a) Mid-domain effect again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07F986-BB30-0BD0-FC39-F57148FF6B8B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Colwell &amp; Lees (2000)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Trends in Ecology &amp; Evolution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EE81064-7D7A-D742-1CB9-481795881E11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utoShape 2" descr="Details are in the caption following the image">
            <a:extLst>
              <a:ext uri="{FF2B5EF4-FFF2-40B4-BE49-F238E27FC236}">
                <a16:creationId xmlns:a16="http://schemas.microsoft.com/office/drawing/2014/main" id="{A8F8B091-5843-61A6-9E8E-A9D463E23E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4025FB9E-83E5-A06B-2437-C0FB334BD45E}"/>
              </a:ext>
            </a:extLst>
          </p:cNvPr>
          <p:cNvSpPr/>
          <p:nvPr/>
        </p:nvSpPr>
        <p:spPr>
          <a:xfrm>
            <a:off x="8253662" y="1972321"/>
            <a:ext cx="3429762" cy="2741642"/>
          </a:xfrm>
          <a:prstGeom prst="triangl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BAF349-DEC3-84F5-E8DE-B64B098FAB30}"/>
              </a:ext>
            </a:extLst>
          </p:cNvPr>
          <p:cNvSpPr txBox="1"/>
          <p:nvPr/>
        </p:nvSpPr>
        <p:spPr>
          <a:xfrm>
            <a:off x="8734925" y="1313627"/>
            <a:ext cx="3050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(b) Decreasing area</a:t>
            </a:r>
          </a:p>
        </p:txBody>
      </p:sp>
    </p:spTree>
    <p:extLst>
      <p:ext uri="{BB962C8B-B14F-4D97-AF65-F5344CB8AC3E}">
        <p14:creationId xmlns:p14="http://schemas.microsoft.com/office/powerpoint/2010/main" val="21482190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Several mechanisms operate simultaneously, not yet clear which dominates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Rahbek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(1995)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Ecography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9A9D1D2-E901-8F1A-4AB5-B4EDA6224672}"/>
              </a:ext>
            </a:extLst>
          </p:cNvPr>
          <p:cNvSpPr txBox="1"/>
          <p:nvPr/>
        </p:nvSpPr>
        <p:spPr>
          <a:xfrm>
            <a:off x="1333500" y="1053976"/>
            <a:ext cx="9593580" cy="4611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On top of the geometry: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Productivity – higher elevations are cold and unproductive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UV radiation – higher mutation rates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Gravitation (water flows down)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Hypoxia, hypothermia, thinner air promote weird adaptations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Refugia – mountains historically served as refugia (e.g. during ice ages)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Mixing of competitive lowland biota with stress-tolerant alpine biota – mid elevations have both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Strong boundaries of habitats – edge effects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146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You should know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8050A-E547-0995-DCAA-78CB011C9F0D}"/>
              </a:ext>
            </a:extLst>
          </p:cNvPr>
          <p:cNvSpPr txBox="1"/>
          <p:nvPr/>
        </p:nvSpPr>
        <p:spPr>
          <a:xfrm>
            <a:off x="1333500" y="1285103"/>
            <a:ext cx="90956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That there is an altitudinal gradient of diversity that partly mirrors the latitudinal one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Hypotheses have been proposed that operate with climatic, biotic, and geometrical drivers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debate has not yet been resolved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4243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62" y="1883906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Thank you. Questions?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235C96-A898-4D77-AE9C-C2DD96FEB81D}"/>
              </a:ext>
            </a:extLst>
          </p:cNvPr>
          <p:cNvGrpSpPr/>
          <p:nvPr/>
        </p:nvGrpSpPr>
        <p:grpSpPr>
          <a:xfrm>
            <a:off x="4950178" y="1226849"/>
            <a:ext cx="3936646" cy="1886688"/>
            <a:chOff x="3254916" y="3536004"/>
            <a:chExt cx="5145323" cy="246596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0CE002C-9D2C-412A-ABB0-977E8378A8F7}"/>
                </a:ext>
              </a:extLst>
            </p:cNvPr>
            <p:cNvSpPr/>
            <p:nvPr/>
          </p:nvSpPr>
          <p:spPr>
            <a:xfrm>
              <a:off x="3254916" y="3536005"/>
              <a:ext cx="2466975" cy="2465961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7FCB392-E977-4C32-B0DA-34F313A93C2A}"/>
                </a:ext>
              </a:extLst>
            </p:cNvPr>
            <p:cNvSpPr/>
            <p:nvPr/>
          </p:nvSpPr>
          <p:spPr>
            <a:xfrm>
              <a:off x="5933264" y="3536004"/>
              <a:ext cx="2466975" cy="2465961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7804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Also holds for languages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B9C93A-1B92-500D-C896-89C9C276F4FF}"/>
              </a:ext>
            </a:extLst>
          </p:cNvPr>
          <p:cNvSpPr txBox="1"/>
          <p:nvPr/>
        </p:nvSpPr>
        <p:spPr>
          <a:xfrm>
            <a:off x="294642" y="5976674"/>
            <a:ext cx="6386895" cy="7987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Mace &amp;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Pagel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(1995)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Proc R Soc B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Hua et al. (2019)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 Communications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0F52FF-EA06-C647-F27F-12B7E3105D78}"/>
              </a:ext>
            </a:extLst>
          </p:cNvPr>
          <p:cNvCxnSpPr>
            <a:cxnSpLocks/>
          </p:cNvCxnSpPr>
          <p:nvPr/>
        </p:nvCxnSpPr>
        <p:spPr>
          <a:xfrm>
            <a:off x="381000" y="59480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62B8C017-3198-E83A-6255-7A9ACB655E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01326" y="1419760"/>
            <a:ext cx="8639216" cy="381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736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Latitudinal gradient in the sea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59A7B12-6D70-C5A1-763E-975DAB55C018}"/>
              </a:ext>
            </a:extLst>
          </p:cNvPr>
          <p:cNvSpPr txBox="1"/>
          <p:nvPr/>
        </p:nvSpPr>
        <p:spPr>
          <a:xfrm>
            <a:off x="306280" y="6086306"/>
            <a:ext cx="609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Schumm et al. (2019) </a:t>
            </a:r>
            <a:r>
              <a:rPr lang="en-US" i="1" dirty="0"/>
              <a:t>Proc R Soc B</a:t>
            </a:r>
          </a:p>
        </p:txBody>
      </p:sp>
      <p:pic>
        <p:nvPicPr>
          <p:cNvPr id="5122" name="Picture 2" descr="Figure 2. ">
            <a:extLst>
              <a:ext uri="{FF2B5EF4-FFF2-40B4-BE49-F238E27FC236}">
                <a16:creationId xmlns:a16="http://schemas.microsoft.com/office/drawing/2014/main" id="{7DCC16F3-2583-793A-5760-AFCE04FC8A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33500" y="1341703"/>
            <a:ext cx="7683062" cy="393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rnst Haeckel's &quot;Acephala&quot;">
            <a:extLst>
              <a:ext uri="{FF2B5EF4-FFF2-40B4-BE49-F238E27FC236}">
                <a16:creationId xmlns:a16="http://schemas.microsoft.com/office/drawing/2014/main" id="{641F91F8-FCDC-EBF6-DD2A-A2B761203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777" y="1781174"/>
            <a:ext cx="2404273" cy="339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84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Exceptions and irregularities …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B994622-24EA-3CF5-AB83-56DA9E06A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49" y="1098049"/>
            <a:ext cx="8981689" cy="526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920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Exceptions and irregularities …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04D1FCE-9D4B-5E5A-8852-60B482D45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373037"/>
            <a:ext cx="8565266" cy="41119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74B8B8-A769-E320-2EAD-7F8DE9256327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Keil &amp; Chase (2019)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 Ecol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ogy &amp; Evolution</a:t>
            </a:r>
            <a:endParaRPr lang="en-US" sz="1600" b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70AC1B-37A6-EF25-A7C7-2BCDC894EE8A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FF7B07-CF01-5F8F-A4B1-2D9AED59E681}"/>
              </a:ext>
            </a:extLst>
          </p:cNvPr>
          <p:cNvCxnSpPr>
            <a:cxnSpLocks/>
          </p:cNvCxnSpPr>
          <p:nvPr/>
        </p:nvCxnSpPr>
        <p:spPr>
          <a:xfrm flipH="1">
            <a:off x="6252912" y="2594764"/>
            <a:ext cx="390525" cy="94297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11664</TotalTime>
  <Words>1775</Words>
  <Application>Microsoft Office PowerPoint</Application>
  <PresentationFormat>Widescreen</PresentationFormat>
  <Paragraphs>318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Arial</vt:lpstr>
      <vt:lpstr>Calibri</vt:lpstr>
      <vt:lpstr>Office Theme</vt:lpstr>
      <vt:lpstr>Biodiversity patterns and how they emerge</vt:lpstr>
      <vt:lpstr>Latitudinal gradients of biodiversity</vt:lpstr>
      <vt:lpstr>Latitudinal gradient</vt:lpstr>
      <vt:lpstr>Latitudinal gradient</vt:lpstr>
      <vt:lpstr>Latitudinal gradient</vt:lpstr>
      <vt:lpstr>Also holds for languages</vt:lpstr>
      <vt:lpstr>Latitudinal gradient in the sea</vt:lpstr>
      <vt:lpstr>Exceptions and irregularities …</vt:lpstr>
      <vt:lpstr>Exceptions and irregularities …</vt:lpstr>
      <vt:lpstr>There area also inverse latitudinal gradients (lower richness in the tropics)</vt:lpstr>
      <vt:lpstr>You should know</vt:lpstr>
      <vt:lpstr>Explaining the latitudinal gradient</vt:lpstr>
      <vt:lpstr>1. Geometry, statistics, mathematics</vt:lpstr>
      <vt:lpstr>The tropics are bigger… or, are they really?</vt:lpstr>
      <vt:lpstr>The mid-domain effect (MDE)</vt:lpstr>
      <vt:lpstr>The mid domain effect in two dimensions – the spreading dye model</vt:lpstr>
      <vt:lpstr>You should know</vt:lpstr>
      <vt:lpstr>2. Climate</vt:lpstr>
      <vt:lpstr>Temperature, precipitation, evapotranspiration, variability (seasonality)</vt:lpstr>
      <vt:lpstr>Evapotranspiration – a proxy for energy input </vt:lpstr>
      <vt:lpstr>Net Primary Productivity</vt:lpstr>
      <vt:lpstr>More Individuals Hypothesis (MIH)</vt:lpstr>
      <vt:lpstr>Rohde’s hypothesis</vt:lpstr>
      <vt:lpstr>Metabolic theory – faster metabolism, faster evolution, faster speciation, more species</vt:lpstr>
      <vt:lpstr>Metabolic theory – faster metabolism, faster evolution</vt:lpstr>
      <vt:lpstr>Climatic limits</vt:lpstr>
      <vt:lpstr>Climatic limits</vt:lpstr>
      <vt:lpstr>Climatic limits</vt:lpstr>
      <vt:lpstr>You should know</vt:lpstr>
      <vt:lpstr>3. Environmental heterogeneity</vt:lpstr>
      <vt:lpstr>Empirical support – a global meta-analysis</vt:lpstr>
      <vt:lpstr>Empirical support – a global meta-analysis</vt:lpstr>
      <vt:lpstr>Spectral variability hypothesis – so far mixed support</vt:lpstr>
      <vt:lpstr>You should know</vt:lpstr>
      <vt:lpstr>4. History: Dispersal limits &amp; evolution</vt:lpstr>
      <vt:lpstr>Dispersal limits</vt:lpstr>
      <vt:lpstr>Dispersal limits</vt:lpstr>
      <vt:lpstr>Tropics as cradle, or museum of biodiversity?</vt:lpstr>
      <vt:lpstr>Tropics as cradle, or museum of biodiversity?</vt:lpstr>
      <vt:lpstr>Tropics as cradle, or museum of biodiversity?</vt:lpstr>
      <vt:lpstr>You should know</vt:lpstr>
      <vt:lpstr>5. Stable tropics have more specialists</vt:lpstr>
      <vt:lpstr>Tropics are more climatically stable (both long-term and short-term) </vt:lpstr>
      <vt:lpstr>Stability leads to strong competition and specialization, thus higher richness</vt:lpstr>
      <vt:lpstr>But are there more specialists in the tropics?</vt:lpstr>
      <vt:lpstr>Synthesis?</vt:lpstr>
      <vt:lpstr>Broadly, there is empirical support for most of these hypotheses</vt:lpstr>
      <vt:lpstr>And it is also all dependent on spatial grain</vt:lpstr>
      <vt:lpstr>And there is the problem of collinearity</vt:lpstr>
      <vt:lpstr>You should know</vt:lpstr>
      <vt:lpstr>Altitudinal (elevation) gradients of biodiversity</vt:lpstr>
      <vt:lpstr>Elevational gradient of species richness – two types of a pattern</vt:lpstr>
      <vt:lpstr>Elevational gradient of species richness</vt:lpstr>
      <vt:lpstr>Elevational gradient of species richness</vt:lpstr>
      <vt:lpstr>Likely a strong role of geometry</vt:lpstr>
      <vt:lpstr>Several mechanisms operate simultaneously, not yet clear which dominates</vt:lpstr>
      <vt:lpstr>You should know</vt:lpstr>
      <vt:lpstr>Thank you.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Biodiversity dynamics across a continuum of space, time, and their scales</dc:title>
  <dc:creator>Keil Petr</dc:creator>
  <cp:lastModifiedBy>Keil Petr</cp:lastModifiedBy>
  <cp:revision>819</cp:revision>
  <cp:lastPrinted>2022-01-20T14:55:36Z</cp:lastPrinted>
  <dcterms:created xsi:type="dcterms:W3CDTF">2021-11-22T08:31:33Z</dcterms:created>
  <dcterms:modified xsi:type="dcterms:W3CDTF">2025-11-10T10:31:06Z</dcterms:modified>
</cp:coreProperties>
</file>